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62" r:id="rId3"/>
    <p:sldId id="261" r:id="rId4"/>
    <p:sldId id="259" r:id="rId5"/>
    <p:sldId id="258" r:id="rId6"/>
    <p:sldId id="260" r:id="rId7"/>
    <p:sldId id="25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33"/>
    <p:restoredTop sz="94651"/>
  </p:normalViewPr>
  <p:slideViewPr>
    <p:cSldViewPr snapToGrid="0" snapToObjects="1">
      <p:cViewPr varScale="1">
        <p:scale>
          <a:sx n="108" d="100"/>
          <a:sy n="108" d="100"/>
        </p:scale>
        <p:origin x="232" y="10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A03216-8FF0-E84F-A499-A74DA2C5E132}"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6694D076-7E0D-C64B-AC84-DF66FCEEE70B}">
      <dgm:prSet phldrT="[Text]"/>
      <dgm:spPr/>
      <dgm:t>
        <a:bodyPr/>
        <a:lstStyle/>
        <a:p>
          <a:r>
            <a:rPr lang="en-US" dirty="0"/>
            <a:t>Data Preparation</a:t>
          </a:r>
        </a:p>
      </dgm:t>
    </dgm:pt>
    <dgm:pt modelId="{CA16880D-11D7-5A48-B5C1-755DC769CF42}" type="parTrans" cxnId="{102C06B0-1D73-C04A-B9B4-0689EB081717}">
      <dgm:prSet/>
      <dgm:spPr/>
      <dgm:t>
        <a:bodyPr/>
        <a:lstStyle/>
        <a:p>
          <a:endParaRPr lang="en-US"/>
        </a:p>
      </dgm:t>
    </dgm:pt>
    <dgm:pt modelId="{A5C38577-EF01-F140-A80E-51A67D3BA5B2}" type="sibTrans" cxnId="{102C06B0-1D73-C04A-B9B4-0689EB081717}">
      <dgm:prSet/>
      <dgm:spPr/>
      <dgm:t>
        <a:bodyPr/>
        <a:lstStyle/>
        <a:p>
          <a:endParaRPr lang="en-US"/>
        </a:p>
      </dgm:t>
    </dgm:pt>
    <dgm:pt modelId="{C1A5FA39-E94E-1B48-98F8-ED01A3812D69}">
      <dgm:prSet phldrT="[Text]"/>
      <dgm:spPr/>
      <dgm:t>
        <a:bodyPr/>
        <a:lstStyle/>
        <a:p>
          <a:r>
            <a:rPr lang="en-US" b="1" dirty="0"/>
            <a:t>Data labeling</a:t>
          </a:r>
        </a:p>
      </dgm:t>
    </dgm:pt>
    <dgm:pt modelId="{12A57700-03D0-8248-BAC2-B7768862C859}" type="parTrans" cxnId="{F16885E9-D143-C249-99B4-548024149B26}">
      <dgm:prSet/>
      <dgm:spPr/>
      <dgm:t>
        <a:bodyPr/>
        <a:lstStyle/>
        <a:p>
          <a:endParaRPr lang="en-US"/>
        </a:p>
      </dgm:t>
    </dgm:pt>
    <dgm:pt modelId="{D239DE33-2074-DC42-A86A-A0DF226C010E}" type="sibTrans" cxnId="{F16885E9-D143-C249-99B4-548024149B26}">
      <dgm:prSet/>
      <dgm:spPr/>
      <dgm:t>
        <a:bodyPr/>
        <a:lstStyle/>
        <a:p>
          <a:endParaRPr lang="en-US"/>
        </a:p>
      </dgm:t>
    </dgm:pt>
    <dgm:pt modelId="{AF775E36-E07F-3F41-B9C6-C9B07628D328}">
      <dgm:prSet phldrT="[Text]"/>
      <dgm:spPr/>
      <dgm:t>
        <a:bodyPr/>
        <a:lstStyle/>
        <a:p>
          <a:r>
            <a:rPr lang="en-US" b="1" dirty="0"/>
            <a:t>Feature engineering</a:t>
          </a:r>
        </a:p>
      </dgm:t>
    </dgm:pt>
    <dgm:pt modelId="{96AC8A1E-4B00-C741-858F-563F531F590D}" type="parTrans" cxnId="{2622CA5C-9544-5D4C-BF51-D9147A4C4430}">
      <dgm:prSet/>
      <dgm:spPr/>
      <dgm:t>
        <a:bodyPr/>
        <a:lstStyle/>
        <a:p>
          <a:endParaRPr lang="en-US"/>
        </a:p>
      </dgm:t>
    </dgm:pt>
    <dgm:pt modelId="{18F5E2B0-E450-7E4A-B516-6F71C277A1B6}" type="sibTrans" cxnId="{2622CA5C-9544-5D4C-BF51-D9147A4C4430}">
      <dgm:prSet/>
      <dgm:spPr/>
      <dgm:t>
        <a:bodyPr/>
        <a:lstStyle/>
        <a:p>
          <a:endParaRPr lang="en-US"/>
        </a:p>
      </dgm:t>
    </dgm:pt>
    <dgm:pt modelId="{C88420D9-7273-EB42-AD3D-82D13077DB51}">
      <dgm:prSet phldrT="[Text]"/>
      <dgm:spPr/>
      <dgm:t>
        <a:bodyPr/>
        <a:lstStyle/>
        <a:p>
          <a:r>
            <a:rPr lang="en-US" dirty="0"/>
            <a:t>Model Training</a:t>
          </a:r>
        </a:p>
      </dgm:t>
    </dgm:pt>
    <dgm:pt modelId="{FCA45BC5-A2B7-9244-84FE-F90890D54C0E}" type="parTrans" cxnId="{69419139-35C8-3040-B7CA-EB1F1870DBE4}">
      <dgm:prSet/>
      <dgm:spPr/>
      <dgm:t>
        <a:bodyPr/>
        <a:lstStyle/>
        <a:p>
          <a:endParaRPr lang="en-US"/>
        </a:p>
      </dgm:t>
    </dgm:pt>
    <dgm:pt modelId="{100D3872-F318-6440-A536-EB762C57752E}" type="sibTrans" cxnId="{69419139-35C8-3040-B7CA-EB1F1870DBE4}">
      <dgm:prSet/>
      <dgm:spPr/>
      <dgm:t>
        <a:bodyPr/>
        <a:lstStyle/>
        <a:p>
          <a:endParaRPr lang="en-US"/>
        </a:p>
      </dgm:t>
    </dgm:pt>
    <dgm:pt modelId="{FDA352DF-13E2-F646-A315-D758F1D8348C}">
      <dgm:prSet phldrT="[Text]"/>
      <dgm:spPr/>
      <dgm:t>
        <a:bodyPr/>
        <a:lstStyle/>
        <a:p>
          <a:r>
            <a:rPr lang="en-US" b="1" dirty="0"/>
            <a:t>Custom NER model</a:t>
          </a:r>
        </a:p>
      </dgm:t>
    </dgm:pt>
    <dgm:pt modelId="{63A881C9-DC1B-FB44-B583-E8380A28B9B5}" type="parTrans" cxnId="{C5ED7064-57DD-F04F-BD10-B88B53253996}">
      <dgm:prSet/>
      <dgm:spPr/>
      <dgm:t>
        <a:bodyPr/>
        <a:lstStyle/>
        <a:p>
          <a:endParaRPr lang="en-US"/>
        </a:p>
      </dgm:t>
    </dgm:pt>
    <dgm:pt modelId="{38B02D56-F163-C94C-8DD4-9C9FD5788CE3}" type="sibTrans" cxnId="{C5ED7064-57DD-F04F-BD10-B88B53253996}">
      <dgm:prSet/>
      <dgm:spPr/>
      <dgm:t>
        <a:bodyPr/>
        <a:lstStyle/>
        <a:p>
          <a:endParaRPr lang="en-US"/>
        </a:p>
      </dgm:t>
    </dgm:pt>
    <dgm:pt modelId="{021EBCD1-3871-9044-99F3-60691211BA9C}">
      <dgm:prSet phldrT="[Text]"/>
      <dgm:spPr/>
      <dgm:t>
        <a:bodyPr/>
        <a:lstStyle/>
        <a:p>
          <a:r>
            <a:rPr lang="en-US" b="1" dirty="0"/>
            <a:t>Risk stratification model</a:t>
          </a:r>
        </a:p>
      </dgm:t>
    </dgm:pt>
    <dgm:pt modelId="{15965C79-132C-0B43-A92A-40E25166402D}" type="parTrans" cxnId="{451FCEF1-D6C1-A641-93D8-2FEF60006A84}">
      <dgm:prSet/>
      <dgm:spPr/>
      <dgm:t>
        <a:bodyPr/>
        <a:lstStyle/>
        <a:p>
          <a:endParaRPr lang="en-US"/>
        </a:p>
      </dgm:t>
    </dgm:pt>
    <dgm:pt modelId="{B50802CA-D28A-5249-BAF4-7B1C224DDC0C}" type="sibTrans" cxnId="{451FCEF1-D6C1-A641-93D8-2FEF60006A84}">
      <dgm:prSet/>
      <dgm:spPr/>
      <dgm:t>
        <a:bodyPr/>
        <a:lstStyle/>
        <a:p>
          <a:endParaRPr lang="en-US"/>
        </a:p>
      </dgm:t>
    </dgm:pt>
    <dgm:pt modelId="{22D4B79F-8D37-FB4E-BEAE-1879F60C9826}">
      <dgm:prSet phldrT="[Text]"/>
      <dgm:spPr/>
      <dgm:t>
        <a:bodyPr/>
        <a:lstStyle/>
        <a:p>
          <a:r>
            <a:rPr lang="en-US" dirty="0"/>
            <a:t>Model Deployment</a:t>
          </a:r>
        </a:p>
      </dgm:t>
    </dgm:pt>
    <dgm:pt modelId="{34586057-6A66-D24E-8126-05AAC3D6D733}" type="parTrans" cxnId="{5BC3714C-8524-BB4C-B31F-3023BE2B8241}">
      <dgm:prSet/>
      <dgm:spPr/>
      <dgm:t>
        <a:bodyPr/>
        <a:lstStyle/>
        <a:p>
          <a:endParaRPr lang="en-US"/>
        </a:p>
      </dgm:t>
    </dgm:pt>
    <dgm:pt modelId="{283652C9-DF8B-DC40-98E5-C7119FBD39CF}" type="sibTrans" cxnId="{5BC3714C-8524-BB4C-B31F-3023BE2B8241}">
      <dgm:prSet/>
      <dgm:spPr/>
      <dgm:t>
        <a:bodyPr/>
        <a:lstStyle/>
        <a:p>
          <a:endParaRPr lang="en-US"/>
        </a:p>
      </dgm:t>
    </dgm:pt>
    <dgm:pt modelId="{97816935-81FB-AE4C-BF91-FFAD9C6E756F}">
      <dgm:prSet phldrT="[Text]"/>
      <dgm:spPr/>
      <dgm:t>
        <a:bodyPr/>
        <a:lstStyle/>
        <a:p>
          <a:r>
            <a:rPr lang="en-US" b="1" dirty="0"/>
            <a:t>Deployment</a:t>
          </a:r>
        </a:p>
      </dgm:t>
    </dgm:pt>
    <dgm:pt modelId="{AF588E8B-51D6-CA41-BCD1-52CC3B4A3FFB}" type="parTrans" cxnId="{88EFABB1-4446-EA48-B979-E3F9A62B0030}">
      <dgm:prSet/>
      <dgm:spPr/>
      <dgm:t>
        <a:bodyPr/>
        <a:lstStyle/>
        <a:p>
          <a:endParaRPr lang="en-US"/>
        </a:p>
      </dgm:t>
    </dgm:pt>
    <dgm:pt modelId="{158C475C-3D5A-CA43-B680-E7A20FFCCA4C}" type="sibTrans" cxnId="{88EFABB1-4446-EA48-B979-E3F9A62B0030}">
      <dgm:prSet/>
      <dgm:spPr/>
      <dgm:t>
        <a:bodyPr/>
        <a:lstStyle/>
        <a:p>
          <a:endParaRPr lang="en-US"/>
        </a:p>
      </dgm:t>
    </dgm:pt>
    <dgm:pt modelId="{1DBDE26B-8A85-2D4D-AB04-67BA3B5804F2}">
      <dgm:prSet phldrT="[Text]"/>
      <dgm:spPr/>
      <dgm:t>
        <a:bodyPr/>
        <a:lstStyle/>
        <a:p>
          <a:r>
            <a:rPr lang="en-US" b="1" dirty="0"/>
            <a:t>Human-in-the-loop review</a:t>
          </a:r>
        </a:p>
      </dgm:t>
    </dgm:pt>
    <dgm:pt modelId="{740B417A-12CA-D045-9A4D-B55014F7D2F9}" type="parTrans" cxnId="{D0FED64E-B53A-6D4A-9AD3-7DF1412B433B}">
      <dgm:prSet/>
      <dgm:spPr/>
      <dgm:t>
        <a:bodyPr/>
        <a:lstStyle/>
        <a:p>
          <a:endParaRPr lang="en-US"/>
        </a:p>
      </dgm:t>
    </dgm:pt>
    <dgm:pt modelId="{D01BE0E3-FFC2-5740-939C-B92A87929493}" type="sibTrans" cxnId="{D0FED64E-B53A-6D4A-9AD3-7DF1412B433B}">
      <dgm:prSet/>
      <dgm:spPr/>
      <dgm:t>
        <a:bodyPr/>
        <a:lstStyle/>
        <a:p>
          <a:endParaRPr lang="en-US"/>
        </a:p>
      </dgm:t>
    </dgm:pt>
    <dgm:pt modelId="{E6771C2B-1EE0-6A45-BAC9-BC42C3638134}">
      <dgm:prSet phldrT="[Text]"/>
      <dgm:spPr/>
      <dgm:t>
        <a:bodyPr/>
        <a:lstStyle/>
        <a:p>
          <a:r>
            <a:rPr lang="en-US" b="1" dirty="0"/>
            <a:t>Model refresh</a:t>
          </a:r>
        </a:p>
      </dgm:t>
    </dgm:pt>
    <dgm:pt modelId="{579ECF5D-1AA2-5C4D-A25B-B51397F2BC5C}" type="parTrans" cxnId="{BECFF212-CB15-0E4B-910D-E8465ECFC565}">
      <dgm:prSet/>
      <dgm:spPr/>
      <dgm:t>
        <a:bodyPr/>
        <a:lstStyle/>
        <a:p>
          <a:endParaRPr lang="en-US"/>
        </a:p>
      </dgm:t>
    </dgm:pt>
    <dgm:pt modelId="{7734C283-C6A4-2948-8FA6-86EBC100B8AB}" type="sibTrans" cxnId="{BECFF212-CB15-0E4B-910D-E8465ECFC565}">
      <dgm:prSet/>
      <dgm:spPr/>
      <dgm:t>
        <a:bodyPr/>
        <a:lstStyle/>
        <a:p>
          <a:endParaRPr lang="en-US"/>
        </a:p>
      </dgm:t>
    </dgm:pt>
    <dgm:pt modelId="{FB757CD1-FB04-C349-91F0-D1B7C79B3438}">
      <dgm:prSet phldrT="[Text]"/>
      <dgm:spPr/>
      <dgm:t>
        <a:bodyPr/>
        <a:lstStyle/>
        <a:p>
          <a:r>
            <a:rPr lang="en-US" dirty="0"/>
            <a:t>Word2vec embedding</a:t>
          </a:r>
        </a:p>
      </dgm:t>
    </dgm:pt>
    <dgm:pt modelId="{776DCF34-06A2-EF4E-B39B-0EADD5FC0092}" type="parTrans" cxnId="{80CB090F-95EF-1047-A5D9-55C6FC7D3278}">
      <dgm:prSet/>
      <dgm:spPr/>
      <dgm:t>
        <a:bodyPr/>
        <a:lstStyle/>
        <a:p>
          <a:endParaRPr lang="en-US"/>
        </a:p>
      </dgm:t>
    </dgm:pt>
    <dgm:pt modelId="{C4CE60F5-1497-514F-A6D4-7C250FCBD3ED}" type="sibTrans" cxnId="{80CB090F-95EF-1047-A5D9-55C6FC7D3278}">
      <dgm:prSet/>
      <dgm:spPr/>
      <dgm:t>
        <a:bodyPr/>
        <a:lstStyle/>
        <a:p>
          <a:endParaRPr lang="en-US"/>
        </a:p>
      </dgm:t>
    </dgm:pt>
    <dgm:pt modelId="{BAB920A8-B1F1-334D-AB2F-5BC109371CF6}">
      <dgm:prSet phldrT="[Text]"/>
      <dgm:spPr/>
      <dgm:t>
        <a:bodyPr/>
        <a:lstStyle/>
        <a:p>
          <a:r>
            <a:rPr lang="en-US" dirty="0"/>
            <a:t>Demographic</a:t>
          </a:r>
        </a:p>
      </dgm:t>
    </dgm:pt>
    <dgm:pt modelId="{43022469-EA64-F34B-90EC-170F055075F5}" type="parTrans" cxnId="{5BFB46BE-6E07-E94B-9DCD-B7E5B2DA9CA3}">
      <dgm:prSet/>
      <dgm:spPr/>
      <dgm:t>
        <a:bodyPr/>
        <a:lstStyle/>
        <a:p>
          <a:endParaRPr lang="en-US"/>
        </a:p>
      </dgm:t>
    </dgm:pt>
    <dgm:pt modelId="{96ED1A11-3F75-7E44-A09A-1E5EA066B443}" type="sibTrans" cxnId="{5BFB46BE-6E07-E94B-9DCD-B7E5B2DA9CA3}">
      <dgm:prSet/>
      <dgm:spPr/>
      <dgm:t>
        <a:bodyPr/>
        <a:lstStyle/>
        <a:p>
          <a:endParaRPr lang="en-US"/>
        </a:p>
      </dgm:t>
    </dgm:pt>
    <dgm:pt modelId="{CF111CA7-6D3C-534A-BD2D-9F24D0813E7A}">
      <dgm:prSet phldrT="[Text]"/>
      <dgm:spPr/>
      <dgm:t>
        <a:bodyPr/>
        <a:lstStyle/>
        <a:p>
          <a:r>
            <a:rPr lang="en-US" dirty="0"/>
            <a:t>Medication</a:t>
          </a:r>
        </a:p>
      </dgm:t>
    </dgm:pt>
    <dgm:pt modelId="{24DD872B-91BE-394F-BD1E-8975F6EFAE0C}" type="parTrans" cxnId="{2517743B-6434-AF4B-94A3-15BC415F11B8}">
      <dgm:prSet/>
      <dgm:spPr/>
      <dgm:t>
        <a:bodyPr/>
        <a:lstStyle/>
        <a:p>
          <a:endParaRPr lang="en-US"/>
        </a:p>
      </dgm:t>
    </dgm:pt>
    <dgm:pt modelId="{81B4D37B-1FB6-444C-A296-2A173D8F8788}" type="sibTrans" cxnId="{2517743B-6434-AF4B-94A3-15BC415F11B8}">
      <dgm:prSet/>
      <dgm:spPr/>
      <dgm:t>
        <a:bodyPr/>
        <a:lstStyle/>
        <a:p>
          <a:endParaRPr lang="en-US"/>
        </a:p>
      </dgm:t>
    </dgm:pt>
    <dgm:pt modelId="{B7079342-97D6-5A4E-BE0A-2FE4C3E2A777}">
      <dgm:prSet phldrT="[Text]"/>
      <dgm:spPr/>
      <dgm:t>
        <a:bodyPr/>
        <a:lstStyle/>
        <a:p>
          <a:r>
            <a:rPr lang="en-US" dirty="0"/>
            <a:t>Symptoms</a:t>
          </a:r>
        </a:p>
      </dgm:t>
    </dgm:pt>
    <dgm:pt modelId="{4ED2C2C3-45CD-EE4D-AAF2-631B93DBE9B8}" type="parTrans" cxnId="{5AF52DFC-B5E2-F946-B62A-D9681E48B705}">
      <dgm:prSet/>
      <dgm:spPr/>
      <dgm:t>
        <a:bodyPr/>
        <a:lstStyle/>
        <a:p>
          <a:endParaRPr lang="en-US"/>
        </a:p>
      </dgm:t>
    </dgm:pt>
    <dgm:pt modelId="{01F690A9-FDCD-514E-979B-32BE875049DD}" type="sibTrans" cxnId="{5AF52DFC-B5E2-F946-B62A-D9681E48B705}">
      <dgm:prSet/>
      <dgm:spPr/>
      <dgm:t>
        <a:bodyPr/>
        <a:lstStyle/>
        <a:p>
          <a:endParaRPr lang="en-US"/>
        </a:p>
      </dgm:t>
    </dgm:pt>
    <dgm:pt modelId="{3199071C-4AC0-D84C-8CDA-8B595A0DB3F0}">
      <dgm:prSet phldrT="[Text]"/>
      <dgm:spPr/>
      <dgm:t>
        <a:bodyPr/>
        <a:lstStyle/>
        <a:p>
          <a:r>
            <a:rPr lang="en-US" dirty="0"/>
            <a:t>Tokenization</a:t>
          </a:r>
        </a:p>
      </dgm:t>
    </dgm:pt>
    <dgm:pt modelId="{5EE573E2-DFA5-C94C-AB77-819855AFCA02}" type="parTrans" cxnId="{1C5B0D0D-2B47-CA43-8168-89F1B917A675}">
      <dgm:prSet/>
      <dgm:spPr/>
      <dgm:t>
        <a:bodyPr/>
        <a:lstStyle/>
        <a:p>
          <a:endParaRPr lang="en-US"/>
        </a:p>
      </dgm:t>
    </dgm:pt>
    <dgm:pt modelId="{28C6B39C-790D-2141-BF71-8ECB2C5AF93B}" type="sibTrans" cxnId="{1C5B0D0D-2B47-CA43-8168-89F1B917A675}">
      <dgm:prSet/>
      <dgm:spPr/>
      <dgm:t>
        <a:bodyPr/>
        <a:lstStyle/>
        <a:p>
          <a:endParaRPr lang="en-US"/>
        </a:p>
      </dgm:t>
    </dgm:pt>
    <dgm:pt modelId="{7676DE01-C445-BF4A-9749-668C38FC26D8}">
      <dgm:prSet phldrT="[Text]"/>
      <dgm:spPr/>
      <dgm:t>
        <a:bodyPr/>
        <a:lstStyle/>
        <a:p>
          <a:r>
            <a:rPr lang="en-US" dirty="0"/>
            <a:t>Bert trained on medical corpus</a:t>
          </a:r>
        </a:p>
      </dgm:t>
    </dgm:pt>
    <dgm:pt modelId="{60AAC1A2-7B22-3142-B194-B8DD65270BC5}" type="parTrans" cxnId="{7A7BF1B0-E791-6444-87ED-64CE3484FF09}">
      <dgm:prSet/>
      <dgm:spPr/>
      <dgm:t>
        <a:bodyPr/>
        <a:lstStyle/>
        <a:p>
          <a:endParaRPr lang="en-US"/>
        </a:p>
      </dgm:t>
    </dgm:pt>
    <dgm:pt modelId="{D471C8F6-4F17-B543-9D56-ADE8A47D06C2}" type="sibTrans" cxnId="{7A7BF1B0-E791-6444-87ED-64CE3484FF09}">
      <dgm:prSet/>
      <dgm:spPr/>
      <dgm:t>
        <a:bodyPr/>
        <a:lstStyle/>
        <a:p>
          <a:endParaRPr lang="en-US"/>
        </a:p>
      </dgm:t>
    </dgm:pt>
    <dgm:pt modelId="{81D0B07C-451D-1449-AC9A-3DE85284B619}">
      <dgm:prSet phldrT="[Text]"/>
      <dgm:spPr/>
      <dgm:t>
        <a:bodyPr/>
        <a:lstStyle/>
        <a:p>
          <a:r>
            <a:rPr lang="en-US" b="0" dirty="0" err="1"/>
            <a:t>Tfidf</a:t>
          </a:r>
          <a:r>
            <a:rPr lang="en-US" b="0" dirty="0"/>
            <a:t> + </a:t>
          </a:r>
          <a:r>
            <a:rPr lang="en-US" b="0" dirty="0" err="1"/>
            <a:t>lr</a:t>
          </a:r>
          <a:endParaRPr lang="en-US" b="0" dirty="0"/>
        </a:p>
      </dgm:t>
    </dgm:pt>
    <dgm:pt modelId="{6B10952D-8DCB-154B-A254-A91484AC498C}" type="parTrans" cxnId="{0BCE532C-CDF1-744C-B5EC-E8490BFED3DF}">
      <dgm:prSet/>
      <dgm:spPr/>
      <dgm:t>
        <a:bodyPr/>
        <a:lstStyle/>
        <a:p>
          <a:endParaRPr lang="en-US"/>
        </a:p>
      </dgm:t>
    </dgm:pt>
    <dgm:pt modelId="{4ADFC3B7-0D08-F041-8B94-33177D666FAD}" type="sibTrans" cxnId="{0BCE532C-CDF1-744C-B5EC-E8490BFED3DF}">
      <dgm:prSet/>
      <dgm:spPr/>
      <dgm:t>
        <a:bodyPr/>
        <a:lstStyle/>
        <a:p>
          <a:endParaRPr lang="en-US"/>
        </a:p>
      </dgm:t>
    </dgm:pt>
    <dgm:pt modelId="{0E30E309-B7D7-BB45-BE3C-1766661B834B}">
      <dgm:prSet phldrT="[Text]"/>
      <dgm:spPr/>
      <dgm:t>
        <a:bodyPr/>
        <a:lstStyle/>
        <a:p>
          <a:r>
            <a:rPr lang="en-US" b="0" dirty="0"/>
            <a:t>Embedding + LSTM</a:t>
          </a:r>
        </a:p>
      </dgm:t>
    </dgm:pt>
    <dgm:pt modelId="{F53F9724-F9CF-2840-B574-2EF1DE3E6ECC}" type="parTrans" cxnId="{E131E974-84C4-5E49-A141-171C4B482F52}">
      <dgm:prSet/>
      <dgm:spPr/>
      <dgm:t>
        <a:bodyPr/>
        <a:lstStyle/>
        <a:p>
          <a:endParaRPr lang="en-US"/>
        </a:p>
      </dgm:t>
    </dgm:pt>
    <dgm:pt modelId="{0FE54188-F1CD-A14E-971E-87609394694F}" type="sibTrans" cxnId="{E131E974-84C4-5E49-A141-171C4B482F52}">
      <dgm:prSet/>
      <dgm:spPr/>
      <dgm:t>
        <a:bodyPr/>
        <a:lstStyle/>
        <a:p>
          <a:endParaRPr lang="en-US"/>
        </a:p>
      </dgm:t>
    </dgm:pt>
    <dgm:pt modelId="{81E98BBD-3C1F-0448-B518-A88544FCB1D8}">
      <dgm:prSet phldrT="[Text]"/>
      <dgm:spPr/>
      <dgm:t>
        <a:bodyPr/>
        <a:lstStyle/>
        <a:p>
          <a:r>
            <a:rPr lang="en-US" b="0" dirty="0"/>
            <a:t>Bert family model</a:t>
          </a:r>
        </a:p>
      </dgm:t>
    </dgm:pt>
    <dgm:pt modelId="{FA8A5B0C-404F-FE45-BD64-244C59A86349}" type="parTrans" cxnId="{CE2BD8A8-2785-574D-AF0A-97569B202434}">
      <dgm:prSet/>
      <dgm:spPr/>
      <dgm:t>
        <a:bodyPr/>
        <a:lstStyle/>
        <a:p>
          <a:endParaRPr lang="en-US"/>
        </a:p>
      </dgm:t>
    </dgm:pt>
    <dgm:pt modelId="{422CE1E4-3762-8244-9257-4EB4FA6D49F8}" type="sibTrans" cxnId="{CE2BD8A8-2785-574D-AF0A-97569B202434}">
      <dgm:prSet/>
      <dgm:spPr/>
      <dgm:t>
        <a:bodyPr/>
        <a:lstStyle/>
        <a:p>
          <a:endParaRPr lang="en-US"/>
        </a:p>
      </dgm:t>
    </dgm:pt>
    <dgm:pt modelId="{A66137AF-3CB3-5A42-9466-2E41097FF771}" type="pres">
      <dgm:prSet presAssocID="{14A03216-8FF0-E84F-A499-A74DA2C5E132}" presName="Name0" presStyleCnt="0">
        <dgm:presLayoutVars>
          <dgm:dir/>
          <dgm:animLvl val="lvl"/>
          <dgm:resizeHandles val="exact"/>
        </dgm:presLayoutVars>
      </dgm:prSet>
      <dgm:spPr/>
    </dgm:pt>
    <dgm:pt modelId="{2F13A105-F6D1-6344-9FDD-6BB3184AE669}" type="pres">
      <dgm:prSet presAssocID="{6694D076-7E0D-C64B-AC84-DF66FCEEE70B}" presName="composite" presStyleCnt="0"/>
      <dgm:spPr/>
    </dgm:pt>
    <dgm:pt modelId="{DF56B729-5550-DE4F-9A4B-3B9FF374EA0C}" type="pres">
      <dgm:prSet presAssocID="{6694D076-7E0D-C64B-AC84-DF66FCEEE70B}" presName="parTx" presStyleLbl="alignNode1" presStyleIdx="0" presStyleCnt="3">
        <dgm:presLayoutVars>
          <dgm:chMax val="0"/>
          <dgm:chPref val="0"/>
          <dgm:bulletEnabled val="1"/>
        </dgm:presLayoutVars>
      </dgm:prSet>
      <dgm:spPr/>
    </dgm:pt>
    <dgm:pt modelId="{EE4EEE97-D481-5F40-8E4C-9B6B4775D317}" type="pres">
      <dgm:prSet presAssocID="{6694D076-7E0D-C64B-AC84-DF66FCEEE70B}" presName="desTx" presStyleLbl="alignAccFollowNode1" presStyleIdx="0" presStyleCnt="3">
        <dgm:presLayoutVars>
          <dgm:bulletEnabled val="1"/>
        </dgm:presLayoutVars>
      </dgm:prSet>
      <dgm:spPr/>
    </dgm:pt>
    <dgm:pt modelId="{BF42E757-9AAD-AA4C-84EB-A3E619B1633C}" type="pres">
      <dgm:prSet presAssocID="{A5C38577-EF01-F140-A80E-51A67D3BA5B2}" presName="space" presStyleCnt="0"/>
      <dgm:spPr/>
    </dgm:pt>
    <dgm:pt modelId="{97A6CD23-C8E2-2E47-A239-0F2518405DA2}" type="pres">
      <dgm:prSet presAssocID="{C88420D9-7273-EB42-AD3D-82D13077DB51}" presName="composite" presStyleCnt="0"/>
      <dgm:spPr/>
    </dgm:pt>
    <dgm:pt modelId="{004F6F6F-009A-374E-BA8C-F0E09F6D6274}" type="pres">
      <dgm:prSet presAssocID="{C88420D9-7273-EB42-AD3D-82D13077DB51}" presName="parTx" presStyleLbl="alignNode1" presStyleIdx="1" presStyleCnt="3">
        <dgm:presLayoutVars>
          <dgm:chMax val="0"/>
          <dgm:chPref val="0"/>
          <dgm:bulletEnabled val="1"/>
        </dgm:presLayoutVars>
      </dgm:prSet>
      <dgm:spPr/>
    </dgm:pt>
    <dgm:pt modelId="{228920E1-6A08-214B-BF02-B5F0AF091BB8}" type="pres">
      <dgm:prSet presAssocID="{C88420D9-7273-EB42-AD3D-82D13077DB51}" presName="desTx" presStyleLbl="alignAccFollowNode1" presStyleIdx="1" presStyleCnt="3">
        <dgm:presLayoutVars>
          <dgm:bulletEnabled val="1"/>
        </dgm:presLayoutVars>
      </dgm:prSet>
      <dgm:spPr/>
    </dgm:pt>
    <dgm:pt modelId="{F6B34EBA-61B9-FF46-8599-0BBB383712E5}" type="pres">
      <dgm:prSet presAssocID="{100D3872-F318-6440-A536-EB762C57752E}" presName="space" presStyleCnt="0"/>
      <dgm:spPr/>
    </dgm:pt>
    <dgm:pt modelId="{5B6A1D5E-FB1A-0643-AA87-2DB026C30988}" type="pres">
      <dgm:prSet presAssocID="{22D4B79F-8D37-FB4E-BEAE-1879F60C9826}" presName="composite" presStyleCnt="0"/>
      <dgm:spPr/>
    </dgm:pt>
    <dgm:pt modelId="{1A6D83D1-EAB8-AA4B-9848-340B98ABBAE8}" type="pres">
      <dgm:prSet presAssocID="{22D4B79F-8D37-FB4E-BEAE-1879F60C9826}" presName="parTx" presStyleLbl="alignNode1" presStyleIdx="2" presStyleCnt="3">
        <dgm:presLayoutVars>
          <dgm:chMax val="0"/>
          <dgm:chPref val="0"/>
          <dgm:bulletEnabled val="1"/>
        </dgm:presLayoutVars>
      </dgm:prSet>
      <dgm:spPr/>
    </dgm:pt>
    <dgm:pt modelId="{D86DDDF8-9547-8D4C-9D67-85FCFE6D7FAF}" type="pres">
      <dgm:prSet presAssocID="{22D4B79F-8D37-FB4E-BEAE-1879F60C9826}" presName="desTx" presStyleLbl="alignAccFollowNode1" presStyleIdx="2" presStyleCnt="3">
        <dgm:presLayoutVars>
          <dgm:bulletEnabled val="1"/>
        </dgm:presLayoutVars>
      </dgm:prSet>
      <dgm:spPr/>
    </dgm:pt>
  </dgm:ptLst>
  <dgm:cxnLst>
    <dgm:cxn modelId="{C5DE5505-DE27-ED4E-8808-810904F2C8D8}" type="presOf" srcId="{E6771C2B-1EE0-6A45-BAC9-BC42C3638134}" destId="{D86DDDF8-9547-8D4C-9D67-85FCFE6D7FAF}" srcOrd="0" destOrd="2" presId="urn:microsoft.com/office/officeart/2005/8/layout/hList1"/>
    <dgm:cxn modelId="{BE0F5D09-9C9C-7B4E-A013-49F4627C55A9}" type="presOf" srcId="{22D4B79F-8D37-FB4E-BEAE-1879F60C9826}" destId="{1A6D83D1-EAB8-AA4B-9848-340B98ABBAE8}" srcOrd="0" destOrd="0" presId="urn:microsoft.com/office/officeart/2005/8/layout/hList1"/>
    <dgm:cxn modelId="{1C5B0D0D-2B47-CA43-8168-89F1B917A675}" srcId="{AF775E36-E07F-3F41-B9C6-C9B07628D328}" destId="{3199071C-4AC0-D84C-8CDA-8B595A0DB3F0}" srcOrd="0" destOrd="0" parTransId="{5EE573E2-DFA5-C94C-AB77-819855AFCA02}" sibTransId="{28C6B39C-790D-2141-BF71-8ECB2C5AF93B}"/>
    <dgm:cxn modelId="{80CB090F-95EF-1047-A5D9-55C6FC7D3278}" srcId="{AF775E36-E07F-3F41-B9C6-C9B07628D328}" destId="{FB757CD1-FB04-C349-91F0-D1B7C79B3438}" srcOrd="1" destOrd="0" parTransId="{776DCF34-06A2-EF4E-B39B-0EADD5FC0092}" sibTransId="{C4CE60F5-1497-514F-A6D4-7C250FCBD3ED}"/>
    <dgm:cxn modelId="{BECFF212-CB15-0E4B-910D-E8465ECFC565}" srcId="{22D4B79F-8D37-FB4E-BEAE-1879F60C9826}" destId="{E6771C2B-1EE0-6A45-BAC9-BC42C3638134}" srcOrd="2" destOrd="0" parTransId="{579ECF5D-1AA2-5C4D-A25B-B51397F2BC5C}" sibTransId="{7734C283-C6A4-2948-8FA6-86EBC100B8AB}"/>
    <dgm:cxn modelId="{0BCE532C-CDF1-744C-B5EC-E8490BFED3DF}" srcId="{021EBCD1-3871-9044-99F3-60691211BA9C}" destId="{81D0B07C-451D-1449-AC9A-3DE85284B619}" srcOrd="0" destOrd="0" parTransId="{6B10952D-8DCB-154B-A254-A91484AC498C}" sibTransId="{4ADFC3B7-0D08-F041-8B94-33177D666FAD}"/>
    <dgm:cxn modelId="{46E0F02C-F6D0-1748-8161-422633BCEBC8}" type="presOf" srcId="{CF111CA7-6D3C-534A-BD2D-9F24D0813E7A}" destId="{228920E1-6A08-214B-BF02-B5F0AF091BB8}" srcOrd="0" destOrd="2" presId="urn:microsoft.com/office/officeart/2005/8/layout/hList1"/>
    <dgm:cxn modelId="{20CAFC33-9209-2D44-A567-D9E0018B7895}" type="presOf" srcId="{C88420D9-7273-EB42-AD3D-82D13077DB51}" destId="{004F6F6F-009A-374E-BA8C-F0E09F6D6274}" srcOrd="0" destOrd="0" presId="urn:microsoft.com/office/officeart/2005/8/layout/hList1"/>
    <dgm:cxn modelId="{CCCEBF37-2157-084E-B202-9A49452340DF}" type="presOf" srcId="{FDA352DF-13E2-F646-A315-D758F1D8348C}" destId="{228920E1-6A08-214B-BF02-B5F0AF091BB8}" srcOrd="0" destOrd="0" presId="urn:microsoft.com/office/officeart/2005/8/layout/hList1"/>
    <dgm:cxn modelId="{69419139-35C8-3040-B7CA-EB1F1870DBE4}" srcId="{14A03216-8FF0-E84F-A499-A74DA2C5E132}" destId="{C88420D9-7273-EB42-AD3D-82D13077DB51}" srcOrd="1" destOrd="0" parTransId="{FCA45BC5-A2B7-9244-84FE-F90890D54C0E}" sibTransId="{100D3872-F318-6440-A536-EB762C57752E}"/>
    <dgm:cxn modelId="{2517743B-6434-AF4B-94A3-15BC415F11B8}" srcId="{FDA352DF-13E2-F646-A315-D758F1D8348C}" destId="{CF111CA7-6D3C-534A-BD2D-9F24D0813E7A}" srcOrd="1" destOrd="0" parTransId="{24DD872B-91BE-394F-BD1E-8975F6EFAE0C}" sibTransId="{81B4D37B-1FB6-444C-A296-2A173D8F8788}"/>
    <dgm:cxn modelId="{4092EF44-FEC6-0345-A05E-1319E7D3EF58}" type="presOf" srcId="{C1A5FA39-E94E-1B48-98F8-ED01A3812D69}" destId="{EE4EEE97-D481-5F40-8E4C-9B6B4775D317}" srcOrd="0" destOrd="0" presId="urn:microsoft.com/office/officeart/2005/8/layout/hList1"/>
    <dgm:cxn modelId="{5BC3714C-8524-BB4C-B31F-3023BE2B8241}" srcId="{14A03216-8FF0-E84F-A499-A74DA2C5E132}" destId="{22D4B79F-8D37-FB4E-BEAE-1879F60C9826}" srcOrd="2" destOrd="0" parTransId="{34586057-6A66-D24E-8126-05AAC3D6D733}" sibTransId="{283652C9-DF8B-DC40-98E5-C7119FBD39CF}"/>
    <dgm:cxn modelId="{D0FED64E-B53A-6D4A-9AD3-7DF1412B433B}" srcId="{22D4B79F-8D37-FB4E-BEAE-1879F60C9826}" destId="{1DBDE26B-8A85-2D4D-AB04-67BA3B5804F2}" srcOrd="1" destOrd="0" parTransId="{740B417A-12CA-D045-9A4D-B55014F7D2F9}" sibTransId="{D01BE0E3-FFC2-5740-939C-B92A87929493}"/>
    <dgm:cxn modelId="{2622CA5C-9544-5D4C-BF51-D9147A4C4430}" srcId="{6694D076-7E0D-C64B-AC84-DF66FCEEE70B}" destId="{AF775E36-E07F-3F41-B9C6-C9B07628D328}" srcOrd="1" destOrd="0" parTransId="{96AC8A1E-4B00-C741-858F-563F531F590D}" sibTransId="{18F5E2B0-E450-7E4A-B516-6F71C277A1B6}"/>
    <dgm:cxn modelId="{C5ED7064-57DD-F04F-BD10-B88B53253996}" srcId="{C88420D9-7273-EB42-AD3D-82D13077DB51}" destId="{FDA352DF-13E2-F646-A315-D758F1D8348C}" srcOrd="0" destOrd="0" parTransId="{63A881C9-DC1B-FB44-B583-E8380A28B9B5}" sibTransId="{38B02D56-F163-C94C-8DD4-9C9FD5788CE3}"/>
    <dgm:cxn modelId="{416E5069-C0D7-A34F-9B6A-26404B384F2E}" type="presOf" srcId="{1DBDE26B-8A85-2D4D-AB04-67BA3B5804F2}" destId="{D86DDDF8-9547-8D4C-9D67-85FCFE6D7FAF}" srcOrd="0" destOrd="1" presId="urn:microsoft.com/office/officeart/2005/8/layout/hList1"/>
    <dgm:cxn modelId="{2590E56F-0C88-0B49-B8C3-50600234E33B}" type="presOf" srcId="{BAB920A8-B1F1-334D-AB2F-5BC109371CF6}" destId="{228920E1-6A08-214B-BF02-B5F0AF091BB8}" srcOrd="0" destOrd="1" presId="urn:microsoft.com/office/officeart/2005/8/layout/hList1"/>
    <dgm:cxn modelId="{E131E974-84C4-5E49-A141-171C4B482F52}" srcId="{021EBCD1-3871-9044-99F3-60691211BA9C}" destId="{0E30E309-B7D7-BB45-BE3C-1766661B834B}" srcOrd="1" destOrd="0" parTransId="{F53F9724-F9CF-2840-B574-2EF1DE3E6ECC}" sibTransId="{0FE54188-F1CD-A14E-971E-87609394694F}"/>
    <dgm:cxn modelId="{01FF0778-D13E-3340-A9DB-930C9D3FD9BB}" type="presOf" srcId="{81D0B07C-451D-1449-AC9A-3DE85284B619}" destId="{228920E1-6A08-214B-BF02-B5F0AF091BB8}" srcOrd="0" destOrd="5" presId="urn:microsoft.com/office/officeart/2005/8/layout/hList1"/>
    <dgm:cxn modelId="{1F932095-68E7-6D4D-B0E0-CB639D4E55D1}" type="presOf" srcId="{AF775E36-E07F-3F41-B9C6-C9B07628D328}" destId="{EE4EEE97-D481-5F40-8E4C-9B6B4775D317}" srcOrd="0" destOrd="1" presId="urn:microsoft.com/office/officeart/2005/8/layout/hList1"/>
    <dgm:cxn modelId="{CE2BD8A8-2785-574D-AF0A-97569B202434}" srcId="{021EBCD1-3871-9044-99F3-60691211BA9C}" destId="{81E98BBD-3C1F-0448-B518-A88544FCB1D8}" srcOrd="2" destOrd="0" parTransId="{FA8A5B0C-404F-FE45-BD64-244C59A86349}" sibTransId="{422CE1E4-3762-8244-9257-4EB4FA6D49F8}"/>
    <dgm:cxn modelId="{D1A19AA9-448C-2440-8332-DB4709927807}" type="presOf" srcId="{97816935-81FB-AE4C-BF91-FFAD9C6E756F}" destId="{D86DDDF8-9547-8D4C-9D67-85FCFE6D7FAF}" srcOrd="0" destOrd="0" presId="urn:microsoft.com/office/officeart/2005/8/layout/hList1"/>
    <dgm:cxn modelId="{102C06B0-1D73-C04A-B9B4-0689EB081717}" srcId="{14A03216-8FF0-E84F-A499-A74DA2C5E132}" destId="{6694D076-7E0D-C64B-AC84-DF66FCEEE70B}" srcOrd="0" destOrd="0" parTransId="{CA16880D-11D7-5A48-B5C1-755DC769CF42}" sibTransId="{A5C38577-EF01-F140-A80E-51A67D3BA5B2}"/>
    <dgm:cxn modelId="{7A7BF1B0-E791-6444-87ED-64CE3484FF09}" srcId="{AF775E36-E07F-3F41-B9C6-C9B07628D328}" destId="{7676DE01-C445-BF4A-9749-668C38FC26D8}" srcOrd="2" destOrd="0" parTransId="{60AAC1A2-7B22-3142-B194-B8DD65270BC5}" sibTransId="{D471C8F6-4F17-B543-9D56-ADE8A47D06C2}"/>
    <dgm:cxn modelId="{88EFABB1-4446-EA48-B979-E3F9A62B0030}" srcId="{22D4B79F-8D37-FB4E-BEAE-1879F60C9826}" destId="{97816935-81FB-AE4C-BF91-FFAD9C6E756F}" srcOrd="0" destOrd="0" parTransId="{AF588E8B-51D6-CA41-BCD1-52CC3B4A3FFB}" sibTransId="{158C475C-3D5A-CA43-B680-E7A20FFCCA4C}"/>
    <dgm:cxn modelId="{BD4FA4B8-7B97-0244-960E-D828DBFB3B4A}" type="presOf" srcId="{B7079342-97D6-5A4E-BE0A-2FE4C3E2A777}" destId="{228920E1-6A08-214B-BF02-B5F0AF091BB8}" srcOrd="0" destOrd="3" presId="urn:microsoft.com/office/officeart/2005/8/layout/hList1"/>
    <dgm:cxn modelId="{5BFB46BE-6E07-E94B-9DCD-B7E5B2DA9CA3}" srcId="{FDA352DF-13E2-F646-A315-D758F1D8348C}" destId="{BAB920A8-B1F1-334D-AB2F-5BC109371CF6}" srcOrd="0" destOrd="0" parTransId="{43022469-EA64-F34B-90EC-170F055075F5}" sibTransId="{96ED1A11-3F75-7E44-A09A-1E5EA066B443}"/>
    <dgm:cxn modelId="{12A857C4-9296-5149-AD0C-4466C03FD685}" type="presOf" srcId="{7676DE01-C445-BF4A-9749-668C38FC26D8}" destId="{EE4EEE97-D481-5F40-8E4C-9B6B4775D317}" srcOrd="0" destOrd="4" presId="urn:microsoft.com/office/officeart/2005/8/layout/hList1"/>
    <dgm:cxn modelId="{CCC542C7-662E-5B49-952B-C77332AF316E}" type="presOf" srcId="{FB757CD1-FB04-C349-91F0-D1B7C79B3438}" destId="{EE4EEE97-D481-5F40-8E4C-9B6B4775D317}" srcOrd="0" destOrd="3" presId="urn:microsoft.com/office/officeart/2005/8/layout/hList1"/>
    <dgm:cxn modelId="{FE40EDC8-BE49-1E4D-9287-4A73F5C29DAA}" type="presOf" srcId="{0E30E309-B7D7-BB45-BE3C-1766661B834B}" destId="{228920E1-6A08-214B-BF02-B5F0AF091BB8}" srcOrd="0" destOrd="6" presId="urn:microsoft.com/office/officeart/2005/8/layout/hList1"/>
    <dgm:cxn modelId="{B367F4C8-3205-F245-B303-899B5C50FC3F}" type="presOf" srcId="{81E98BBD-3C1F-0448-B518-A88544FCB1D8}" destId="{228920E1-6A08-214B-BF02-B5F0AF091BB8}" srcOrd="0" destOrd="7" presId="urn:microsoft.com/office/officeart/2005/8/layout/hList1"/>
    <dgm:cxn modelId="{A486A3D0-B2D8-D946-8420-8DE5024F8311}" type="presOf" srcId="{6694D076-7E0D-C64B-AC84-DF66FCEEE70B}" destId="{DF56B729-5550-DE4F-9A4B-3B9FF374EA0C}" srcOrd="0" destOrd="0" presId="urn:microsoft.com/office/officeart/2005/8/layout/hList1"/>
    <dgm:cxn modelId="{F16885E9-D143-C249-99B4-548024149B26}" srcId="{6694D076-7E0D-C64B-AC84-DF66FCEEE70B}" destId="{C1A5FA39-E94E-1B48-98F8-ED01A3812D69}" srcOrd="0" destOrd="0" parTransId="{12A57700-03D0-8248-BAC2-B7768862C859}" sibTransId="{D239DE33-2074-DC42-A86A-A0DF226C010E}"/>
    <dgm:cxn modelId="{3D26A1EF-8BCC-BB4E-AD97-8C343A8684E7}" type="presOf" srcId="{3199071C-4AC0-D84C-8CDA-8B595A0DB3F0}" destId="{EE4EEE97-D481-5F40-8E4C-9B6B4775D317}" srcOrd="0" destOrd="2" presId="urn:microsoft.com/office/officeart/2005/8/layout/hList1"/>
    <dgm:cxn modelId="{451FCEF1-D6C1-A641-93D8-2FEF60006A84}" srcId="{C88420D9-7273-EB42-AD3D-82D13077DB51}" destId="{021EBCD1-3871-9044-99F3-60691211BA9C}" srcOrd="1" destOrd="0" parTransId="{15965C79-132C-0B43-A92A-40E25166402D}" sibTransId="{B50802CA-D28A-5249-BAF4-7B1C224DDC0C}"/>
    <dgm:cxn modelId="{0123BCF7-1BE9-4941-8496-6EC6AA08F5D1}" type="presOf" srcId="{021EBCD1-3871-9044-99F3-60691211BA9C}" destId="{228920E1-6A08-214B-BF02-B5F0AF091BB8}" srcOrd="0" destOrd="4" presId="urn:microsoft.com/office/officeart/2005/8/layout/hList1"/>
    <dgm:cxn modelId="{368299FB-631C-1E4E-9A8F-2E2639703AEF}" type="presOf" srcId="{14A03216-8FF0-E84F-A499-A74DA2C5E132}" destId="{A66137AF-3CB3-5A42-9466-2E41097FF771}" srcOrd="0" destOrd="0" presId="urn:microsoft.com/office/officeart/2005/8/layout/hList1"/>
    <dgm:cxn modelId="{5AF52DFC-B5E2-F946-B62A-D9681E48B705}" srcId="{FDA352DF-13E2-F646-A315-D758F1D8348C}" destId="{B7079342-97D6-5A4E-BE0A-2FE4C3E2A777}" srcOrd="2" destOrd="0" parTransId="{4ED2C2C3-45CD-EE4D-AAF2-631B93DBE9B8}" sibTransId="{01F690A9-FDCD-514E-979B-32BE875049DD}"/>
    <dgm:cxn modelId="{4392EA78-A4DE-DE45-AAB6-E56958EF0318}" type="presParOf" srcId="{A66137AF-3CB3-5A42-9466-2E41097FF771}" destId="{2F13A105-F6D1-6344-9FDD-6BB3184AE669}" srcOrd="0" destOrd="0" presId="urn:microsoft.com/office/officeart/2005/8/layout/hList1"/>
    <dgm:cxn modelId="{3C8D600D-9D42-FD42-8CCB-E8702B5E9560}" type="presParOf" srcId="{2F13A105-F6D1-6344-9FDD-6BB3184AE669}" destId="{DF56B729-5550-DE4F-9A4B-3B9FF374EA0C}" srcOrd="0" destOrd="0" presId="urn:microsoft.com/office/officeart/2005/8/layout/hList1"/>
    <dgm:cxn modelId="{E1CD6BD2-0B41-D545-9B07-5C19D5E0A6E2}" type="presParOf" srcId="{2F13A105-F6D1-6344-9FDD-6BB3184AE669}" destId="{EE4EEE97-D481-5F40-8E4C-9B6B4775D317}" srcOrd="1" destOrd="0" presId="urn:microsoft.com/office/officeart/2005/8/layout/hList1"/>
    <dgm:cxn modelId="{7D12D1CE-A5F6-F94A-A1F6-994BEBA4CF34}" type="presParOf" srcId="{A66137AF-3CB3-5A42-9466-2E41097FF771}" destId="{BF42E757-9AAD-AA4C-84EB-A3E619B1633C}" srcOrd="1" destOrd="0" presId="urn:microsoft.com/office/officeart/2005/8/layout/hList1"/>
    <dgm:cxn modelId="{34A6EEA8-1841-7A42-8B94-7A5AEEE71EE0}" type="presParOf" srcId="{A66137AF-3CB3-5A42-9466-2E41097FF771}" destId="{97A6CD23-C8E2-2E47-A239-0F2518405DA2}" srcOrd="2" destOrd="0" presId="urn:microsoft.com/office/officeart/2005/8/layout/hList1"/>
    <dgm:cxn modelId="{22AF853D-B1E8-BD44-9ACE-0BCD7B54B284}" type="presParOf" srcId="{97A6CD23-C8E2-2E47-A239-0F2518405DA2}" destId="{004F6F6F-009A-374E-BA8C-F0E09F6D6274}" srcOrd="0" destOrd="0" presId="urn:microsoft.com/office/officeart/2005/8/layout/hList1"/>
    <dgm:cxn modelId="{05D49065-7355-794B-809B-767A57E87B88}" type="presParOf" srcId="{97A6CD23-C8E2-2E47-A239-0F2518405DA2}" destId="{228920E1-6A08-214B-BF02-B5F0AF091BB8}" srcOrd="1" destOrd="0" presId="urn:microsoft.com/office/officeart/2005/8/layout/hList1"/>
    <dgm:cxn modelId="{3E0CFD3F-4077-F248-BDE1-3FD6D5587D76}" type="presParOf" srcId="{A66137AF-3CB3-5A42-9466-2E41097FF771}" destId="{F6B34EBA-61B9-FF46-8599-0BBB383712E5}" srcOrd="3" destOrd="0" presId="urn:microsoft.com/office/officeart/2005/8/layout/hList1"/>
    <dgm:cxn modelId="{3DD17B98-3F32-D64C-8C08-A0ACB763489B}" type="presParOf" srcId="{A66137AF-3CB3-5A42-9466-2E41097FF771}" destId="{5B6A1D5E-FB1A-0643-AA87-2DB026C30988}" srcOrd="4" destOrd="0" presId="urn:microsoft.com/office/officeart/2005/8/layout/hList1"/>
    <dgm:cxn modelId="{657519A6-C7D2-6349-B170-3BB11580CB60}" type="presParOf" srcId="{5B6A1D5E-FB1A-0643-AA87-2DB026C30988}" destId="{1A6D83D1-EAB8-AA4B-9848-340B98ABBAE8}" srcOrd="0" destOrd="0" presId="urn:microsoft.com/office/officeart/2005/8/layout/hList1"/>
    <dgm:cxn modelId="{F0A3F8C7-BC82-C643-8E30-D313E1ED005A}" type="presParOf" srcId="{5B6A1D5E-FB1A-0643-AA87-2DB026C30988}" destId="{D86DDDF8-9547-8D4C-9D67-85FCFE6D7FA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6B729-5550-DE4F-9A4B-3B9FF374EA0C}">
      <dsp:nvSpPr>
        <dsp:cNvPr id="0" name=""/>
        <dsp:cNvSpPr/>
      </dsp:nvSpPr>
      <dsp:spPr>
        <a:xfrm>
          <a:off x="3358" y="130548"/>
          <a:ext cx="3274483"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Data Preparation</a:t>
          </a:r>
        </a:p>
      </dsp:txBody>
      <dsp:txXfrm>
        <a:off x="3358" y="130548"/>
        <a:ext cx="3274483" cy="633600"/>
      </dsp:txXfrm>
    </dsp:sp>
    <dsp:sp modelId="{EE4EEE97-D481-5F40-8E4C-9B6B4775D317}">
      <dsp:nvSpPr>
        <dsp:cNvPr id="0" name=""/>
        <dsp:cNvSpPr/>
      </dsp:nvSpPr>
      <dsp:spPr>
        <a:xfrm>
          <a:off x="3358" y="764148"/>
          <a:ext cx="3274483" cy="324973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b="1" kern="1200" dirty="0"/>
            <a:t>Data labeling</a:t>
          </a:r>
        </a:p>
        <a:p>
          <a:pPr marL="228600" lvl="1" indent="-228600" algn="l" defTabSz="977900">
            <a:lnSpc>
              <a:spcPct val="90000"/>
            </a:lnSpc>
            <a:spcBef>
              <a:spcPct val="0"/>
            </a:spcBef>
            <a:spcAft>
              <a:spcPct val="15000"/>
            </a:spcAft>
            <a:buChar char="•"/>
          </a:pPr>
          <a:r>
            <a:rPr lang="en-US" sz="2200" b="1" kern="1200" dirty="0"/>
            <a:t>Feature engineering</a:t>
          </a:r>
        </a:p>
        <a:p>
          <a:pPr marL="457200" lvl="2" indent="-228600" algn="l" defTabSz="977900">
            <a:lnSpc>
              <a:spcPct val="90000"/>
            </a:lnSpc>
            <a:spcBef>
              <a:spcPct val="0"/>
            </a:spcBef>
            <a:spcAft>
              <a:spcPct val="15000"/>
            </a:spcAft>
            <a:buChar char="•"/>
          </a:pPr>
          <a:r>
            <a:rPr lang="en-US" sz="2200" kern="1200" dirty="0"/>
            <a:t>Tokenization</a:t>
          </a:r>
        </a:p>
        <a:p>
          <a:pPr marL="457200" lvl="2" indent="-228600" algn="l" defTabSz="977900">
            <a:lnSpc>
              <a:spcPct val="90000"/>
            </a:lnSpc>
            <a:spcBef>
              <a:spcPct val="0"/>
            </a:spcBef>
            <a:spcAft>
              <a:spcPct val="15000"/>
            </a:spcAft>
            <a:buChar char="•"/>
          </a:pPr>
          <a:r>
            <a:rPr lang="en-US" sz="2200" kern="1200" dirty="0"/>
            <a:t>Word2vec embedding</a:t>
          </a:r>
        </a:p>
        <a:p>
          <a:pPr marL="457200" lvl="2" indent="-228600" algn="l" defTabSz="977900">
            <a:lnSpc>
              <a:spcPct val="90000"/>
            </a:lnSpc>
            <a:spcBef>
              <a:spcPct val="0"/>
            </a:spcBef>
            <a:spcAft>
              <a:spcPct val="15000"/>
            </a:spcAft>
            <a:buChar char="•"/>
          </a:pPr>
          <a:r>
            <a:rPr lang="en-US" sz="2200" kern="1200" dirty="0"/>
            <a:t>Bert trained on medical corpus</a:t>
          </a:r>
        </a:p>
      </dsp:txBody>
      <dsp:txXfrm>
        <a:off x="3358" y="764148"/>
        <a:ext cx="3274483" cy="3249736"/>
      </dsp:txXfrm>
    </dsp:sp>
    <dsp:sp modelId="{004F6F6F-009A-374E-BA8C-F0E09F6D6274}">
      <dsp:nvSpPr>
        <dsp:cNvPr id="0" name=""/>
        <dsp:cNvSpPr/>
      </dsp:nvSpPr>
      <dsp:spPr>
        <a:xfrm>
          <a:off x="3736269" y="130548"/>
          <a:ext cx="3274483"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Model Training</a:t>
          </a:r>
        </a:p>
      </dsp:txBody>
      <dsp:txXfrm>
        <a:off x="3736269" y="130548"/>
        <a:ext cx="3274483" cy="633600"/>
      </dsp:txXfrm>
    </dsp:sp>
    <dsp:sp modelId="{228920E1-6A08-214B-BF02-B5F0AF091BB8}">
      <dsp:nvSpPr>
        <dsp:cNvPr id="0" name=""/>
        <dsp:cNvSpPr/>
      </dsp:nvSpPr>
      <dsp:spPr>
        <a:xfrm>
          <a:off x="3736269" y="764148"/>
          <a:ext cx="3274483" cy="324973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b="1" kern="1200" dirty="0"/>
            <a:t>Custom NER model</a:t>
          </a:r>
        </a:p>
        <a:p>
          <a:pPr marL="457200" lvl="2" indent="-228600" algn="l" defTabSz="977900">
            <a:lnSpc>
              <a:spcPct val="90000"/>
            </a:lnSpc>
            <a:spcBef>
              <a:spcPct val="0"/>
            </a:spcBef>
            <a:spcAft>
              <a:spcPct val="15000"/>
            </a:spcAft>
            <a:buChar char="•"/>
          </a:pPr>
          <a:r>
            <a:rPr lang="en-US" sz="2200" kern="1200" dirty="0"/>
            <a:t>Demographic</a:t>
          </a:r>
        </a:p>
        <a:p>
          <a:pPr marL="457200" lvl="2" indent="-228600" algn="l" defTabSz="977900">
            <a:lnSpc>
              <a:spcPct val="90000"/>
            </a:lnSpc>
            <a:spcBef>
              <a:spcPct val="0"/>
            </a:spcBef>
            <a:spcAft>
              <a:spcPct val="15000"/>
            </a:spcAft>
            <a:buChar char="•"/>
          </a:pPr>
          <a:r>
            <a:rPr lang="en-US" sz="2200" kern="1200" dirty="0"/>
            <a:t>Medication</a:t>
          </a:r>
        </a:p>
        <a:p>
          <a:pPr marL="457200" lvl="2" indent="-228600" algn="l" defTabSz="977900">
            <a:lnSpc>
              <a:spcPct val="90000"/>
            </a:lnSpc>
            <a:spcBef>
              <a:spcPct val="0"/>
            </a:spcBef>
            <a:spcAft>
              <a:spcPct val="15000"/>
            </a:spcAft>
            <a:buChar char="•"/>
          </a:pPr>
          <a:r>
            <a:rPr lang="en-US" sz="2200" kern="1200" dirty="0"/>
            <a:t>Symptoms</a:t>
          </a:r>
        </a:p>
        <a:p>
          <a:pPr marL="228600" lvl="1" indent="-228600" algn="l" defTabSz="977900">
            <a:lnSpc>
              <a:spcPct val="90000"/>
            </a:lnSpc>
            <a:spcBef>
              <a:spcPct val="0"/>
            </a:spcBef>
            <a:spcAft>
              <a:spcPct val="15000"/>
            </a:spcAft>
            <a:buChar char="•"/>
          </a:pPr>
          <a:r>
            <a:rPr lang="en-US" sz="2200" b="1" kern="1200" dirty="0"/>
            <a:t>Risk stratification model</a:t>
          </a:r>
        </a:p>
        <a:p>
          <a:pPr marL="457200" lvl="2" indent="-228600" algn="l" defTabSz="977900">
            <a:lnSpc>
              <a:spcPct val="90000"/>
            </a:lnSpc>
            <a:spcBef>
              <a:spcPct val="0"/>
            </a:spcBef>
            <a:spcAft>
              <a:spcPct val="15000"/>
            </a:spcAft>
            <a:buChar char="•"/>
          </a:pPr>
          <a:r>
            <a:rPr lang="en-US" sz="2200" b="0" kern="1200" dirty="0" err="1"/>
            <a:t>Tfidf</a:t>
          </a:r>
          <a:r>
            <a:rPr lang="en-US" sz="2200" b="0" kern="1200" dirty="0"/>
            <a:t> + </a:t>
          </a:r>
          <a:r>
            <a:rPr lang="en-US" sz="2200" b="0" kern="1200" dirty="0" err="1"/>
            <a:t>lr</a:t>
          </a:r>
          <a:endParaRPr lang="en-US" sz="2200" b="0" kern="1200" dirty="0"/>
        </a:p>
        <a:p>
          <a:pPr marL="457200" lvl="2" indent="-228600" algn="l" defTabSz="977900">
            <a:lnSpc>
              <a:spcPct val="90000"/>
            </a:lnSpc>
            <a:spcBef>
              <a:spcPct val="0"/>
            </a:spcBef>
            <a:spcAft>
              <a:spcPct val="15000"/>
            </a:spcAft>
            <a:buChar char="•"/>
          </a:pPr>
          <a:r>
            <a:rPr lang="en-US" sz="2200" b="0" kern="1200" dirty="0"/>
            <a:t>Embedding + LSTM</a:t>
          </a:r>
        </a:p>
        <a:p>
          <a:pPr marL="457200" lvl="2" indent="-228600" algn="l" defTabSz="977900">
            <a:lnSpc>
              <a:spcPct val="90000"/>
            </a:lnSpc>
            <a:spcBef>
              <a:spcPct val="0"/>
            </a:spcBef>
            <a:spcAft>
              <a:spcPct val="15000"/>
            </a:spcAft>
            <a:buChar char="•"/>
          </a:pPr>
          <a:r>
            <a:rPr lang="en-US" sz="2200" b="0" kern="1200" dirty="0"/>
            <a:t>Bert family model</a:t>
          </a:r>
        </a:p>
      </dsp:txBody>
      <dsp:txXfrm>
        <a:off x="3736269" y="764148"/>
        <a:ext cx="3274483" cy="3249736"/>
      </dsp:txXfrm>
    </dsp:sp>
    <dsp:sp modelId="{1A6D83D1-EAB8-AA4B-9848-340B98ABBAE8}">
      <dsp:nvSpPr>
        <dsp:cNvPr id="0" name=""/>
        <dsp:cNvSpPr/>
      </dsp:nvSpPr>
      <dsp:spPr>
        <a:xfrm>
          <a:off x="7469180" y="130548"/>
          <a:ext cx="3274483"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Model Deployment</a:t>
          </a:r>
        </a:p>
      </dsp:txBody>
      <dsp:txXfrm>
        <a:off x="7469180" y="130548"/>
        <a:ext cx="3274483" cy="633600"/>
      </dsp:txXfrm>
    </dsp:sp>
    <dsp:sp modelId="{D86DDDF8-9547-8D4C-9D67-85FCFE6D7FAF}">
      <dsp:nvSpPr>
        <dsp:cNvPr id="0" name=""/>
        <dsp:cNvSpPr/>
      </dsp:nvSpPr>
      <dsp:spPr>
        <a:xfrm>
          <a:off x="7469180" y="764148"/>
          <a:ext cx="3274483" cy="324973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b="1" kern="1200" dirty="0"/>
            <a:t>Deployment</a:t>
          </a:r>
        </a:p>
        <a:p>
          <a:pPr marL="228600" lvl="1" indent="-228600" algn="l" defTabSz="977900">
            <a:lnSpc>
              <a:spcPct val="90000"/>
            </a:lnSpc>
            <a:spcBef>
              <a:spcPct val="0"/>
            </a:spcBef>
            <a:spcAft>
              <a:spcPct val="15000"/>
            </a:spcAft>
            <a:buChar char="•"/>
          </a:pPr>
          <a:r>
            <a:rPr lang="en-US" sz="2200" b="1" kern="1200" dirty="0"/>
            <a:t>Human-in-the-loop review</a:t>
          </a:r>
        </a:p>
        <a:p>
          <a:pPr marL="228600" lvl="1" indent="-228600" algn="l" defTabSz="977900">
            <a:lnSpc>
              <a:spcPct val="90000"/>
            </a:lnSpc>
            <a:spcBef>
              <a:spcPct val="0"/>
            </a:spcBef>
            <a:spcAft>
              <a:spcPct val="15000"/>
            </a:spcAft>
            <a:buChar char="•"/>
          </a:pPr>
          <a:r>
            <a:rPr lang="en-US" sz="2200" b="1" kern="1200" dirty="0"/>
            <a:t>Model refresh</a:t>
          </a:r>
        </a:p>
      </dsp:txBody>
      <dsp:txXfrm>
        <a:off x="7469180" y="764148"/>
        <a:ext cx="3274483" cy="324973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7200"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8DBF7AE-8711-DC49-8E62-F5E877974108}"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b="0"/>
            </a:lvl1pPr>
          </a:lstStyle>
          <a:p>
            <a:fld id="{8D6C47E2-1F2F-EE46-A97F-B65D82A90E57}" type="slidenum">
              <a:rPr lang="en-US" smtClean="0"/>
              <a:t>‹#›</a:t>
            </a:fld>
            <a:endParaRPr lang="en-US"/>
          </a:p>
        </p:txBody>
      </p:sp>
    </p:spTree>
    <p:extLst>
      <p:ext uri="{BB962C8B-B14F-4D97-AF65-F5344CB8AC3E}">
        <p14:creationId xmlns:p14="http://schemas.microsoft.com/office/powerpoint/2010/main" val="3467085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DBF7AE-8711-DC49-8E62-F5E877974108}"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6C47E2-1F2F-EE46-A97F-B65D82A90E57}" type="slidenum">
              <a:rPr lang="en-US" smtClean="0"/>
              <a:t>‹#›</a:t>
            </a:fld>
            <a:endParaRPr lang="en-US"/>
          </a:p>
        </p:txBody>
      </p:sp>
    </p:spTree>
    <p:extLst>
      <p:ext uri="{BB962C8B-B14F-4D97-AF65-F5344CB8AC3E}">
        <p14:creationId xmlns:p14="http://schemas.microsoft.com/office/powerpoint/2010/main" val="3134261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DBF7AE-8711-DC49-8E62-F5E877974108}"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6C47E2-1F2F-EE46-A97F-B65D82A90E57}" type="slidenum">
              <a:rPr lang="en-US" smtClean="0"/>
              <a:t>‹#›</a:t>
            </a:fld>
            <a:endParaRPr lang="en-US"/>
          </a:p>
        </p:txBody>
      </p:sp>
    </p:spTree>
    <p:extLst>
      <p:ext uri="{BB962C8B-B14F-4D97-AF65-F5344CB8AC3E}">
        <p14:creationId xmlns:p14="http://schemas.microsoft.com/office/powerpoint/2010/main" val="1243876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DBF7AE-8711-DC49-8E62-F5E877974108}"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6C47E2-1F2F-EE46-A97F-B65D82A90E57}" type="slidenum">
              <a:rPr lang="en-US" smtClean="0"/>
              <a:t>‹#›</a:t>
            </a:fld>
            <a:endParaRPr lang="en-US"/>
          </a:p>
        </p:txBody>
      </p:sp>
    </p:spTree>
    <p:extLst>
      <p:ext uri="{BB962C8B-B14F-4D97-AF65-F5344CB8AC3E}">
        <p14:creationId xmlns:p14="http://schemas.microsoft.com/office/powerpoint/2010/main" val="432635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D8DBF7AE-8711-DC49-8E62-F5E877974108}" type="datetimeFigureOut">
              <a:rPr lang="en-US" smtClean="0"/>
              <a:t>11/22/20</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8D6C47E2-1F2F-EE46-A97F-B65D82A90E57}" type="slidenum">
              <a:rPr lang="en-US" smtClean="0"/>
              <a:t>‹#›</a:t>
            </a:fld>
            <a:endParaRPr lang="en-US"/>
          </a:p>
        </p:txBody>
      </p:sp>
    </p:spTree>
    <p:extLst>
      <p:ext uri="{BB962C8B-B14F-4D97-AF65-F5344CB8AC3E}">
        <p14:creationId xmlns:p14="http://schemas.microsoft.com/office/powerpoint/2010/main" val="1479303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DBF7AE-8711-DC49-8E62-F5E877974108}" type="datetimeFigureOut">
              <a:rPr lang="en-US" smtClean="0"/>
              <a:t>11/22/20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6C47E2-1F2F-EE46-A97F-B65D82A90E57}" type="slidenum">
              <a:rPr lang="en-US" smtClean="0"/>
              <a:t>‹#›</a:t>
            </a:fld>
            <a:endParaRPr lang="en-US"/>
          </a:p>
        </p:txBody>
      </p:sp>
    </p:spTree>
    <p:extLst>
      <p:ext uri="{BB962C8B-B14F-4D97-AF65-F5344CB8AC3E}">
        <p14:creationId xmlns:p14="http://schemas.microsoft.com/office/powerpoint/2010/main" val="580595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DBF7AE-8711-DC49-8E62-F5E877974108}" type="datetimeFigureOut">
              <a:rPr lang="en-US" smtClean="0"/>
              <a:t>11/22/20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6C47E2-1F2F-EE46-A97F-B65D82A90E57}"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95900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8DBF7AE-8711-DC49-8E62-F5E877974108}" type="datetimeFigureOut">
              <a:rPr lang="en-US" smtClean="0"/>
              <a:t>11/22/20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6C47E2-1F2F-EE46-A97F-B65D82A90E57}"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1273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DBF7AE-8711-DC49-8E62-F5E877974108}" type="datetimeFigureOut">
              <a:rPr lang="en-US" smtClean="0"/>
              <a:t>11/22/20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6C47E2-1F2F-EE46-A97F-B65D82A90E57}" type="slidenum">
              <a:rPr lang="en-US" smtClean="0"/>
              <a:t>‹#›</a:t>
            </a:fld>
            <a:endParaRPr lang="en-US"/>
          </a:p>
        </p:txBody>
      </p:sp>
    </p:spTree>
    <p:extLst>
      <p:ext uri="{BB962C8B-B14F-4D97-AF65-F5344CB8AC3E}">
        <p14:creationId xmlns:p14="http://schemas.microsoft.com/office/powerpoint/2010/main" val="1278515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8DBF7AE-8711-DC49-8E62-F5E877974108}" type="datetimeFigureOut">
              <a:rPr lang="en-US" smtClean="0"/>
              <a:t>11/22/20</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8D6C47E2-1F2F-EE46-A97F-B65D82A90E57}" type="slidenum">
              <a:rPr lang="en-US" smtClean="0"/>
              <a:t>‹#›</a:t>
            </a:fld>
            <a:endParaRPr lang="en-US"/>
          </a:p>
        </p:txBody>
      </p:sp>
    </p:spTree>
    <p:extLst>
      <p:ext uri="{BB962C8B-B14F-4D97-AF65-F5344CB8AC3E}">
        <p14:creationId xmlns:p14="http://schemas.microsoft.com/office/powerpoint/2010/main" val="293189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8DBF7AE-8711-DC49-8E62-F5E877974108}" type="datetimeFigureOut">
              <a:rPr lang="en-US" smtClean="0"/>
              <a:t>11/22/20</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8D6C47E2-1F2F-EE46-A97F-B65D82A90E57}" type="slidenum">
              <a:rPr lang="en-US" smtClean="0"/>
              <a:t>‹#›</a:t>
            </a:fld>
            <a:endParaRPr lang="en-US"/>
          </a:p>
        </p:txBody>
      </p:sp>
    </p:spTree>
    <p:extLst>
      <p:ext uri="{BB962C8B-B14F-4D97-AF65-F5344CB8AC3E}">
        <p14:creationId xmlns:p14="http://schemas.microsoft.com/office/powerpoint/2010/main" val="1046547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D8DBF7AE-8711-DC49-8E62-F5E877974108}" type="datetimeFigureOut">
              <a:rPr lang="en-US" smtClean="0"/>
              <a:t>11/22/20</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0">
                <a:solidFill>
                  <a:srgbClr val="FFFFFF"/>
                </a:solidFill>
                <a:latin typeface="+mj-lt"/>
              </a:defRPr>
            </a:lvl1pPr>
          </a:lstStyle>
          <a:p>
            <a:fld id="{8D6C47E2-1F2F-EE46-A97F-B65D82A90E57}" type="slidenum">
              <a:rPr lang="en-US" smtClean="0"/>
              <a:t>‹#›</a:t>
            </a:fld>
            <a:endParaRPr lang="en-US"/>
          </a:p>
        </p:txBody>
      </p:sp>
    </p:spTree>
    <p:extLst>
      <p:ext uri="{BB962C8B-B14F-4D97-AF65-F5344CB8AC3E}">
        <p14:creationId xmlns:p14="http://schemas.microsoft.com/office/powerpoint/2010/main" val="27219463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800"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3A3AA-7CB6-0B4A-AE56-7EA8FAF121BD}"/>
              </a:ext>
            </a:extLst>
          </p:cNvPr>
          <p:cNvSpPr>
            <a:spLocks noGrp="1"/>
          </p:cNvSpPr>
          <p:nvPr>
            <p:ph type="ctrTitle"/>
          </p:nvPr>
        </p:nvSpPr>
        <p:spPr/>
        <p:txBody>
          <a:bodyPr/>
          <a:lstStyle/>
          <a:p>
            <a:r>
              <a:rPr lang="en-US" sz="4800" dirty="0"/>
              <a:t>A Readmission risk stratification model</a:t>
            </a:r>
            <a:br>
              <a:rPr lang="en-US" sz="4800" dirty="0"/>
            </a:br>
            <a:r>
              <a:rPr lang="en-US" sz="4800" dirty="0"/>
              <a:t>among heart failure patients </a:t>
            </a:r>
          </a:p>
        </p:txBody>
      </p:sp>
      <p:sp>
        <p:nvSpPr>
          <p:cNvPr id="3" name="Subtitle 2">
            <a:extLst>
              <a:ext uri="{FF2B5EF4-FFF2-40B4-BE49-F238E27FC236}">
                <a16:creationId xmlns:a16="http://schemas.microsoft.com/office/drawing/2014/main" id="{EF97FE3A-D707-934A-B16E-628C714EA4EF}"/>
              </a:ext>
            </a:extLst>
          </p:cNvPr>
          <p:cNvSpPr>
            <a:spLocks noGrp="1"/>
          </p:cNvSpPr>
          <p:nvPr>
            <p:ph type="subTitle" idx="1"/>
          </p:nvPr>
        </p:nvSpPr>
        <p:spPr/>
        <p:txBody>
          <a:bodyPr/>
          <a:lstStyle/>
          <a:p>
            <a:r>
              <a:rPr lang="en-US" dirty="0"/>
              <a:t>Yang Han</a:t>
            </a:r>
          </a:p>
          <a:p>
            <a:r>
              <a:rPr lang="en-US" dirty="0"/>
              <a:t>Nov, 2020</a:t>
            </a:r>
          </a:p>
        </p:txBody>
      </p:sp>
    </p:spTree>
    <p:extLst>
      <p:ext uri="{BB962C8B-B14F-4D97-AF65-F5344CB8AC3E}">
        <p14:creationId xmlns:p14="http://schemas.microsoft.com/office/powerpoint/2010/main" val="3753177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E0A4A-6995-2E42-A3A4-03CC12DE8EF6}"/>
              </a:ext>
            </a:extLst>
          </p:cNvPr>
          <p:cNvSpPr>
            <a:spLocks noGrp="1"/>
          </p:cNvSpPr>
          <p:nvPr>
            <p:ph type="title"/>
          </p:nvPr>
        </p:nvSpPr>
        <p:spPr/>
        <p:txBody>
          <a:bodyPr>
            <a:normAutofit fontScale="90000"/>
          </a:bodyPr>
          <a:lstStyle/>
          <a:p>
            <a:r>
              <a:rPr lang="en-US" dirty="0"/>
              <a:t>Question: What kind of data would you use for this purpose? </a:t>
            </a:r>
          </a:p>
        </p:txBody>
      </p:sp>
      <p:sp>
        <p:nvSpPr>
          <p:cNvPr id="3" name="TextBox 2">
            <a:extLst>
              <a:ext uri="{FF2B5EF4-FFF2-40B4-BE49-F238E27FC236}">
                <a16:creationId xmlns:a16="http://schemas.microsoft.com/office/drawing/2014/main" id="{0DD7830A-A0EF-2342-8F9B-CB18D01976B6}"/>
              </a:ext>
            </a:extLst>
          </p:cNvPr>
          <p:cNvSpPr txBox="1"/>
          <p:nvPr/>
        </p:nvSpPr>
        <p:spPr>
          <a:xfrm>
            <a:off x="1258784" y="2351314"/>
            <a:ext cx="10094026" cy="1754326"/>
          </a:xfrm>
          <a:prstGeom prst="rect">
            <a:avLst/>
          </a:prstGeom>
          <a:noFill/>
        </p:spPr>
        <p:txBody>
          <a:bodyPr wrap="square" rtlCol="0">
            <a:spAutoFit/>
          </a:bodyPr>
          <a:lstStyle/>
          <a:p>
            <a:r>
              <a:rPr lang="en-US" dirty="0"/>
              <a:t>Good data is essential for model training. I would recommend to obtain as much data as we can. EHR data is important and the main source to provide feature to the model, other public data source such may also be worth to look into such as location wise general disease population, death rate, etc.</a:t>
            </a:r>
          </a:p>
          <a:p>
            <a:br>
              <a:rPr lang="en-US" dirty="0"/>
            </a:br>
            <a:endParaRPr lang="en-US" dirty="0"/>
          </a:p>
        </p:txBody>
      </p:sp>
    </p:spTree>
    <p:extLst>
      <p:ext uri="{BB962C8B-B14F-4D97-AF65-F5344CB8AC3E}">
        <p14:creationId xmlns:p14="http://schemas.microsoft.com/office/powerpoint/2010/main" val="2457025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2015E-094E-494A-A4CD-58C917059F2C}"/>
              </a:ext>
            </a:extLst>
          </p:cNvPr>
          <p:cNvSpPr>
            <a:spLocks noGrp="1"/>
          </p:cNvSpPr>
          <p:nvPr>
            <p:ph type="title"/>
          </p:nvPr>
        </p:nvSpPr>
        <p:spPr/>
        <p:txBody>
          <a:bodyPr>
            <a:normAutofit fontScale="90000"/>
          </a:bodyPr>
          <a:lstStyle/>
          <a:p>
            <a:r>
              <a:rPr lang="en-US" dirty="0"/>
              <a:t>Question: What is the modelling approach and how would you use the data in the model?</a:t>
            </a:r>
            <a:br>
              <a:rPr lang="en-US" dirty="0"/>
            </a:br>
            <a:endParaRPr lang="en-US" dirty="0"/>
          </a:p>
        </p:txBody>
      </p:sp>
      <p:sp>
        <p:nvSpPr>
          <p:cNvPr id="3" name="Content Placeholder 2">
            <a:extLst>
              <a:ext uri="{FF2B5EF4-FFF2-40B4-BE49-F238E27FC236}">
                <a16:creationId xmlns:a16="http://schemas.microsoft.com/office/drawing/2014/main" id="{3A4409F0-A897-A249-9DF7-C281A48CF012}"/>
              </a:ext>
            </a:extLst>
          </p:cNvPr>
          <p:cNvSpPr>
            <a:spLocks noGrp="1"/>
          </p:cNvSpPr>
          <p:nvPr>
            <p:ph idx="1"/>
          </p:nvPr>
        </p:nvSpPr>
        <p:spPr>
          <a:xfrm>
            <a:off x="1069848" y="2382665"/>
            <a:ext cx="10058400" cy="4050792"/>
          </a:xfrm>
        </p:spPr>
        <p:txBody>
          <a:bodyPr>
            <a:normAutofit/>
          </a:bodyPr>
          <a:lstStyle/>
          <a:p>
            <a:r>
              <a:rPr lang="en-US" dirty="0"/>
              <a:t>A duration-based classification approach can be considered because the readmission rate prediction without a specific duration can be less determinative. Therefore, I will build a classification model to predict how likely a patient will be readmitted within 30 days (the duration should be determined by the subject matter experts). This approach could also help to utilize more data points for the purpose of training, e.g. a patient hasn’t been readmitted within 30 days can be labelled as 0 without the need of tracking.</a:t>
            </a:r>
          </a:p>
          <a:p>
            <a:r>
              <a:rPr lang="en-US" dirty="0"/>
              <a:t>For a benchmark, I would start with a simple logistic regression model with regularization. An </a:t>
            </a:r>
            <a:r>
              <a:rPr lang="en-US" dirty="0" err="1"/>
              <a:t>Xgboost</a:t>
            </a:r>
            <a:r>
              <a:rPr lang="en-US" dirty="0"/>
              <a:t> model can be explored next as a more complex non-linear approach. ROC-AUC should be used for model performance evaluation.</a:t>
            </a:r>
          </a:p>
          <a:p>
            <a:pPr marL="0" indent="0">
              <a:buNone/>
            </a:pPr>
            <a:br>
              <a:rPr lang="en-US" dirty="0"/>
            </a:br>
            <a:endParaRPr lang="en-US" dirty="0"/>
          </a:p>
          <a:p>
            <a:endParaRPr lang="en-US" dirty="0"/>
          </a:p>
        </p:txBody>
      </p:sp>
    </p:spTree>
    <p:extLst>
      <p:ext uri="{BB962C8B-B14F-4D97-AF65-F5344CB8AC3E}">
        <p14:creationId xmlns:p14="http://schemas.microsoft.com/office/powerpoint/2010/main" val="2672208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2FB03-7873-074F-8293-2359F0F1B41E}"/>
              </a:ext>
            </a:extLst>
          </p:cNvPr>
          <p:cNvSpPr>
            <a:spLocks noGrp="1"/>
          </p:cNvSpPr>
          <p:nvPr>
            <p:ph type="title"/>
          </p:nvPr>
        </p:nvSpPr>
        <p:spPr/>
        <p:txBody>
          <a:bodyPr/>
          <a:lstStyle/>
          <a:p>
            <a:r>
              <a:rPr lang="en-US" dirty="0"/>
              <a:t>EDA</a:t>
            </a:r>
          </a:p>
        </p:txBody>
      </p:sp>
      <p:pic>
        <p:nvPicPr>
          <p:cNvPr id="4" name="Content Placeholder 3">
            <a:extLst>
              <a:ext uri="{FF2B5EF4-FFF2-40B4-BE49-F238E27FC236}">
                <a16:creationId xmlns:a16="http://schemas.microsoft.com/office/drawing/2014/main" id="{67BA53AD-0049-3F49-9526-09225E348822}"/>
              </a:ext>
            </a:extLst>
          </p:cNvPr>
          <p:cNvPicPr>
            <a:picLocks noGrp="1" noChangeAspect="1"/>
          </p:cNvPicPr>
          <p:nvPr>
            <p:ph idx="1"/>
          </p:nvPr>
        </p:nvPicPr>
        <p:blipFill>
          <a:blip r:embed="rId2"/>
          <a:stretch>
            <a:fillRect/>
          </a:stretch>
        </p:blipFill>
        <p:spPr>
          <a:xfrm>
            <a:off x="1218655" y="2276856"/>
            <a:ext cx="8369300" cy="3822700"/>
          </a:xfrm>
          <a:prstGeom prst="rect">
            <a:avLst/>
          </a:prstGeom>
        </p:spPr>
      </p:pic>
      <p:sp>
        <p:nvSpPr>
          <p:cNvPr id="6" name="TextBox 5">
            <a:extLst>
              <a:ext uri="{FF2B5EF4-FFF2-40B4-BE49-F238E27FC236}">
                <a16:creationId xmlns:a16="http://schemas.microsoft.com/office/drawing/2014/main" id="{CE8D63BF-DCD0-0C4D-B565-E1B59FC8525B}"/>
              </a:ext>
            </a:extLst>
          </p:cNvPr>
          <p:cNvSpPr txBox="1"/>
          <p:nvPr/>
        </p:nvSpPr>
        <p:spPr>
          <a:xfrm>
            <a:off x="1218655" y="1724644"/>
            <a:ext cx="2249334" cy="369332"/>
          </a:xfrm>
          <a:prstGeom prst="rect">
            <a:avLst/>
          </a:prstGeom>
          <a:noFill/>
        </p:spPr>
        <p:txBody>
          <a:bodyPr wrap="none" rtlCol="0">
            <a:spAutoFit/>
          </a:bodyPr>
          <a:lstStyle/>
          <a:p>
            <a:r>
              <a:rPr lang="en-US" dirty="0"/>
              <a:t>Data shape: 104 x 2</a:t>
            </a:r>
          </a:p>
        </p:txBody>
      </p:sp>
    </p:spTree>
    <p:extLst>
      <p:ext uri="{BB962C8B-B14F-4D97-AF65-F5344CB8AC3E}">
        <p14:creationId xmlns:p14="http://schemas.microsoft.com/office/powerpoint/2010/main" val="3755610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10988-C43C-D94E-A598-72A6BAA3A537}"/>
              </a:ext>
            </a:extLst>
          </p:cNvPr>
          <p:cNvSpPr>
            <a:spLocks noGrp="1"/>
          </p:cNvSpPr>
          <p:nvPr>
            <p:ph type="title"/>
          </p:nvPr>
        </p:nvSpPr>
        <p:spPr/>
        <p:txBody>
          <a:bodyPr/>
          <a:lstStyle/>
          <a:p>
            <a:r>
              <a:rPr lang="en-US" dirty="0"/>
              <a:t>Data cleaning and findings</a:t>
            </a:r>
          </a:p>
        </p:txBody>
      </p:sp>
      <p:sp>
        <p:nvSpPr>
          <p:cNvPr id="3" name="Content Placeholder 2">
            <a:extLst>
              <a:ext uri="{FF2B5EF4-FFF2-40B4-BE49-F238E27FC236}">
                <a16:creationId xmlns:a16="http://schemas.microsoft.com/office/drawing/2014/main" id="{2E4B5BA1-826C-8A4F-8853-EE8E3CE98057}"/>
              </a:ext>
            </a:extLst>
          </p:cNvPr>
          <p:cNvSpPr>
            <a:spLocks noGrp="1"/>
          </p:cNvSpPr>
          <p:nvPr>
            <p:ph idx="1"/>
          </p:nvPr>
        </p:nvSpPr>
        <p:spPr>
          <a:xfrm>
            <a:off x="1069848" y="2121408"/>
            <a:ext cx="10058400" cy="1773936"/>
          </a:xfrm>
        </p:spPr>
        <p:txBody>
          <a:bodyPr>
            <a:normAutofit/>
          </a:bodyPr>
          <a:lstStyle/>
          <a:p>
            <a:r>
              <a:rPr lang="en-US" dirty="0"/>
              <a:t>Preliminary data cleaning</a:t>
            </a:r>
          </a:p>
          <a:p>
            <a:pPr lvl="1"/>
            <a:r>
              <a:rPr lang="en-US" dirty="0"/>
              <a:t>Lowercase and remove leading/trailing whitespace</a:t>
            </a:r>
          </a:p>
          <a:p>
            <a:pPr lvl="1"/>
            <a:r>
              <a:rPr lang="en-US" dirty="0"/>
              <a:t>Remove extra space and tabs</a:t>
            </a:r>
          </a:p>
          <a:p>
            <a:pPr lvl="1"/>
            <a:r>
              <a:rPr lang="en-US" dirty="0"/>
              <a:t>Remove HTML tags/markups</a:t>
            </a:r>
          </a:p>
          <a:p>
            <a:pPr lvl="1"/>
            <a:r>
              <a:rPr lang="en-US" dirty="0"/>
              <a:t>Remove comment </a:t>
            </a:r>
            <a:r>
              <a:rPr lang="en-US" dirty="0" err="1"/>
              <a:t>stopwords</a:t>
            </a:r>
            <a:endParaRPr lang="en-US" dirty="0"/>
          </a:p>
          <a:p>
            <a:pPr marL="274320" lvl="1" indent="0">
              <a:buNone/>
            </a:pPr>
            <a:endParaRPr lang="en-US" dirty="0"/>
          </a:p>
          <a:p>
            <a:pPr marL="274320" lvl="1" indent="0">
              <a:buNone/>
            </a:pPr>
            <a:endParaRPr lang="en-US" dirty="0"/>
          </a:p>
          <a:p>
            <a:pPr lvl="1"/>
            <a:endParaRPr lang="en-US" dirty="0"/>
          </a:p>
        </p:txBody>
      </p:sp>
      <p:sp>
        <p:nvSpPr>
          <p:cNvPr id="5" name="TextBox 4">
            <a:extLst>
              <a:ext uri="{FF2B5EF4-FFF2-40B4-BE49-F238E27FC236}">
                <a16:creationId xmlns:a16="http://schemas.microsoft.com/office/drawing/2014/main" id="{70DE2C87-E674-FC45-B37C-4AD6CE04BD80}"/>
              </a:ext>
            </a:extLst>
          </p:cNvPr>
          <p:cNvSpPr txBox="1"/>
          <p:nvPr/>
        </p:nvSpPr>
        <p:spPr>
          <a:xfrm>
            <a:off x="1069848" y="4123944"/>
            <a:ext cx="3916457" cy="369332"/>
          </a:xfrm>
          <a:prstGeom prst="rect">
            <a:avLst/>
          </a:prstGeom>
          <a:noFill/>
        </p:spPr>
        <p:txBody>
          <a:bodyPr wrap="none" rtlCol="0">
            <a:spAutoFit/>
          </a:bodyPr>
          <a:lstStyle/>
          <a:p>
            <a:r>
              <a:rPr lang="en-US" dirty="0"/>
              <a:t>Common words in under Description</a:t>
            </a:r>
          </a:p>
        </p:txBody>
      </p:sp>
      <p:pic>
        <p:nvPicPr>
          <p:cNvPr id="6" name="Picture 5">
            <a:extLst>
              <a:ext uri="{FF2B5EF4-FFF2-40B4-BE49-F238E27FC236}">
                <a16:creationId xmlns:a16="http://schemas.microsoft.com/office/drawing/2014/main" id="{C6B9BBE7-BC0F-BF4A-8F91-A135F93C22CC}"/>
              </a:ext>
            </a:extLst>
          </p:cNvPr>
          <p:cNvPicPr>
            <a:picLocks noChangeAspect="1"/>
          </p:cNvPicPr>
          <p:nvPr/>
        </p:nvPicPr>
        <p:blipFill>
          <a:blip r:embed="rId2"/>
          <a:stretch>
            <a:fillRect/>
          </a:stretch>
        </p:blipFill>
        <p:spPr>
          <a:xfrm>
            <a:off x="1378712" y="4569714"/>
            <a:ext cx="2540000" cy="1943100"/>
          </a:xfrm>
          <a:prstGeom prst="rect">
            <a:avLst/>
          </a:prstGeom>
        </p:spPr>
      </p:pic>
      <p:pic>
        <p:nvPicPr>
          <p:cNvPr id="7" name="Picture 6">
            <a:extLst>
              <a:ext uri="{FF2B5EF4-FFF2-40B4-BE49-F238E27FC236}">
                <a16:creationId xmlns:a16="http://schemas.microsoft.com/office/drawing/2014/main" id="{49BABBD2-0705-744F-BB45-0D5D5699CAF2}"/>
              </a:ext>
            </a:extLst>
          </p:cNvPr>
          <p:cNvPicPr>
            <a:picLocks noChangeAspect="1"/>
          </p:cNvPicPr>
          <p:nvPr/>
        </p:nvPicPr>
        <p:blipFill>
          <a:blip r:embed="rId3"/>
          <a:stretch>
            <a:fillRect/>
          </a:stretch>
        </p:blipFill>
        <p:spPr>
          <a:xfrm>
            <a:off x="5315489" y="4569714"/>
            <a:ext cx="4203415" cy="2152969"/>
          </a:xfrm>
          <a:prstGeom prst="rect">
            <a:avLst/>
          </a:prstGeom>
        </p:spPr>
      </p:pic>
    </p:spTree>
    <p:extLst>
      <p:ext uri="{BB962C8B-B14F-4D97-AF65-F5344CB8AC3E}">
        <p14:creationId xmlns:p14="http://schemas.microsoft.com/office/powerpoint/2010/main" val="1917528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86EDF-8726-084A-952A-0D404B955CB4}"/>
              </a:ext>
            </a:extLst>
          </p:cNvPr>
          <p:cNvSpPr>
            <a:spLocks noGrp="1"/>
          </p:cNvSpPr>
          <p:nvPr>
            <p:ph type="title"/>
          </p:nvPr>
        </p:nvSpPr>
        <p:spPr/>
        <p:txBody>
          <a:bodyPr>
            <a:normAutofit/>
          </a:bodyPr>
          <a:lstStyle/>
          <a:p>
            <a:r>
              <a:rPr lang="en-US" dirty="0"/>
              <a:t>Explore general NER </a:t>
            </a:r>
          </a:p>
        </p:txBody>
      </p:sp>
      <p:sp>
        <p:nvSpPr>
          <p:cNvPr id="3" name="TextBox 2">
            <a:extLst>
              <a:ext uri="{FF2B5EF4-FFF2-40B4-BE49-F238E27FC236}">
                <a16:creationId xmlns:a16="http://schemas.microsoft.com/office/drawing/2014/main" id="{A4D8E8D7-B5B0-3D4A-A967-3574A20BC6DD}"/>
              </a:ext>
            </a:extLst>
          </p:cNvPr>
          <p:cNvSpPr txBox="1"/>
          <p:nvPr/>
        </p:nvSpPr>
        <p:spPr>
          <a:xfrm>
            <a:off x="1011540" y="4924697"/>
            <a:ext cx="10268712" cy="1754326"/>
          </a:xfrm>
          <a:prstGeom prst="rect">
            <a:avLst/>
          </a:prstGeom>
          <a:noFill/>
        </p:spPr>
        <p:txBody>
          <a:bodyPr wrap="square" rtlCol="0">
            <a:spAutoFit/>
          </a:bodyPr>
          <a:lstStyle/>
          <a:p>
            <a:r>
              <a:rPr lang="en-US" dirty="0"/>
              <a:t>From the above results, it is noticed that a universal NER model cannot accurately extract useful entities from clinical notes. It is recommended to do the following steps:</a:t>
            </a:r>
          </a:p>
          <a:p>
            <a:pPr marL="285750" indent="-285750">
              <a:buFont typeface="Arial" panose="020B0604020202020204" pitchFamily="34" charset="0"/>
              <a:buChar char="•"/>
            </a:pPr>
            <a:r>
              <a:rPr lang="en-US" dirty="0"/>
              <a:t>Parse medical notes to the correct schema: e.g. REASON FOR EXAM, INDICATION etc.</a:t>
            </a:r>
          </a:p>
          <a:p>
            <a:pPr marL="285750" indent="-285750">
              <a:buFont typeface="Arial" panose="020B0604020202020204" pitchFamily="34" charset="0"/>
              <a:buChar char="•"/>
            </a:pPr>
            <a:r>
              <a:rPr lang="en-US" dirty="0"/>
              <a:t>Define a list of named entities of interest: e.g. patient age, medication, exam name, etc.</a:t>
            </a:r>
          </a:p>
          <a:p>
            <a:pPr marL="285750" indent="-285750">
              <a:buFont typeface="Arial" panose="020B0604020202020204" pitchFamily="34" charset="0"/>
              <a:buChar char="•"/>
            </a:pPr>
            <a:r>
              <a:rPr lang="en-US" dirty="0"/>
              <a:t>Label enough data points for training.</a:t>
            </a:r>
          </a:p>
          <a:p>
            <a:pPr marL="285750" indent="-285750">
              <a:buFont typeface="Arial" panose="020B0604020202020204" pitchFamily="34" charset="0"/>
              <a:buChar char="•"/>
            </a:pPr>
            <a:r>
              <a:rPr lang="en-US" dirty="0"/>
              <a:t>Train a custom NER model: in order to extract the desired information.</a:t>
            </a:r>
          </a:p>
        </p:txBody>
      </p:sp>
      <p:pic>
        <p:nvPicPr>
          <p:cNvPr id="5" name="Picture 4">
            <a:extLst>
              <a:ext uri="{FF2B5EF4-FFF2-40B4-BE49-F238E27FC236}">
                <a16:creationId xmlns:a16="http://schemas.microsoft.com/office/drawing/2014/main" id="{A3AB3EDD-2118-C346-9A8B-29136A99BAF2}"/>
              </a:ext>
            </a:extLst>
          </p:cNvPr>
          <p:cNvPicPr>
            <a:picLocks noChangeAspect="1"/>
          </p:cNvPicPr>
          <p:nvPr/>
        </p:nvPicPr>
        <p:blipFill>
          <a:blip r:embed="rId2"/>
          <a:stretch>
            <a:fillRect/>
          </a:stretch>
        </p:blipFill>
        <p:spPr>
          <a:xfrm>
            <a:off x="1069848" y="3310949"/>
            <a:ext cx="2159000" cy="1282700"/>
          </a:xfrm>
          <a:prstGeom prst="rect">
            <a:avLst/>
          </a:prstGeom>
        </p:spPr>
      </p:pic>
      <p:sp>
        <p:nvSpPr>
          <p:cNvPr id="6" name="Rectangle 5">
            <a:extLst>
              <a:ext uri="{FF2B5EF4-FFF2-40B4-BE49-F238E27FC236}">
                <a16:creationId xmlns:a16="http://schemas.microsoft.com/office/drawing/2014/main" id="{4B15E18A-FDB6-7445-B8D1-8E138219E464}"/>
              </a:ext>
            </a:extLst>
          </p:cNvPr>
          <p:cNvSpPr/>
          <p:nvPr/>
        </p:nvSpPr>
        <p:spPr>
          <a:xfrm>
            <a:off x="1069848" y="1856163"/>
            <a:ext cx="10603594" cy="1384995"/>
          </a:xfrm>
          <a:prstGeom prst="rect">
            <a:avLst/>
          </a:prstGeom>
        </p:spPr>
        <p:txBody>
          <a:bodyPr wrap="square">
            <a:spAutoFit/>
          </a:bodyPr>
          <a:lstStyle/>
          <a:p>
            <a:r>
              <a:rPr lang="en-US" sz="1400" dirty="0"/>
              <a:t>2-D </a:t>
            </a:r>
            <a:r>
              <a:rPr lang="en-US" sz="1400" dirty="0" err="1"/>
              <a:t>ECHOCARDIOGRAM,Multiple</a:t>
            </a:r>
            <a:r>
              <a:rPr lang="en-US" sz="1400" dirty="0"/>
              <a:t> views of the heart and great vessels reveal normal intracardiac and great vessel relationships. Cardiac function is normal. There is no significant chamber enlargement or hypertrophy. There is no pericardial effusion or vegetations seen. Doppler interrogation, including color flow imaging, reveals systemic venous return to the right atrium with normal tricuspid inflow. Pulmonary outflow is normal at the valve. Pulmonary venous return is to the left atrium. The interatrial septum is intact. Mitral inflow and ascending aorta flow are normal. The aortic valve is </a:t>
            </a:r>
            <a:r>
              <a:rPr lang="en-US" sz="1400" dirty="0" err="1"/>
              <a:t>trileaflet</a:t>
            </a:r>
            <a:r>
              <a:rPr lang="en-US" sz="1400" dirty="0"/>
              <a:t>. The coronary arteries appear to be normal in their origins. The aortic arch is left-sided and patent with normal descending aorta </a:t>
            </a:r>
            <a:r>
              <a:rPr lang="en-US" sz="1400" dirty="0" err="1"/>
              <a:t>pulsatility</a:t>
            </a:r>
            <a:r>
              <a:rPr lang="en-US" sz="1400" dirty="0"/>
              <a:t>.</a:t>
            </a:r>
          </a:p>
        </p:txBody>
      </p:sp>
    </p:spTree>
    <p:extLst>
      <p:ext uri="{BB962C8B-B14F-4D97-AF65-F5344CB8AC3E}">
        <p14:creationId xmlns:p14="http://schemas.microsoft.com/office/powerpoint/2010/main" val="127737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FB23A-16EF-7E43-A891-01C9669A47CF}"/>
              </a:ext>
            </a:extLst>
          </p:cNvPr>
          <p:cNvSpPr>
            <a:spLocks noGrp="1"/>
          </p:cNvSpPr>
          <p:nvPr>
            <p:ph type="title"/>
          </p:nvPr>
        </p:nvSpPr>
        <p:spPr/>
        <p:txBody>
          <a:bodyPr/>
          <a:lstStyle/>
          <a:p>
            <a:r>
              <a:rPr lang="en-US" dirty="0"/>
              <a:t>Model Pipeline overview</a:t>
            </a:r>
          </a:p>
        </p:txBody>
      </p:sp>
      <p:graphicFrame>
        <p:nvGraphicFramePr>
          <p:cNvPr id="4" name="Content Placeholder 3">
            <a:extLst>
              <a:ext uri="{FF2B5EF4-FFF2-40B4-BE49-F238E27FC236}">
                <a16:creationId xmlns:a16="http://schemas.microsoft.com/office/drawing/2014/main" id="{C078521D-6E90-3442-8FB7-3FE7B95CBB8D}"/>
              </a:ext>
            </a:extLst>
          </p:cNvPr>
          <p:cNvGraphicFramePr>
            <a:graphicFrameLocks noGrp="1"/>
          </p:cNvGraphicFramePr>
          <p:nvPr>
            <p:ph idx="1"/>
            <p:extLst>
              <p:ext uri="{D42A27DB-BD31-4B8C-83A1-F6EECF244321}">
                <p14:modId xmlns:p14="http://schemas.microsoft.com/office/powerpoint/2010/main" val="25862674"/>
              </p:ext>
            </p:extLst>
          </p:nvPr>
        </p:nvGraphicFramePr>
        <p:xfrm>
          <a:off x="722489" y="2120899"/>
          <a:ext cx="10747022" cy="41444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0815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Wood Type">
      <a:majorFont>
        <a:latin typeface="Arial Black" panose="020B0A040201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panose="020B06040202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BE1B6DD8-9976-4550-A6F4-B2DD4EA939DA}"/>
    </a:ext>
  </a:extLst>
</a:theme>
</file>

<file path=docProps/app.xml><?xml version="1.0" encoding="utf-8"?>
<Properties xmlns="http://schemas.openxmlformats.org/officeDocument/2006/extended-properties" xmlns:vt="http://schemas.openxmlformats.org/officeDocument/2006/docPropsVTypes">
  <Template>{CCBF03F2-0E7D-994A-84E2-ECAF8F5E51E3}tf10001070</Template>
  <TotalTime>2422</TotalTime>
  <Words>545</Words>
  <Application>Microsoft Macintosh PowerPoint</Application>
  <PresentationFormat>Widescreen</PresentationFormat>
  <Paragraphs>47</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Arial Black</vt:lpstr>
      <vt:lpstr>Calibri</vt:lpstr>
      <vt:lpstr>Rockwell Extra Bold</vt:lpstr>
      <vt:lpstr>Wingdings</vt:lpstr>
      <vt:lpstr>Wood Type</vt:lpstr>
      <vt:lpstr>A Readmission risk stratification model among heart failure patients </vt:lpstr>
      <vt:lpstr>Question: What kind of data would you use for this purpose? </vt:lpstr>
      <vt:lpstr>Question: What is the modelling approach and how would you use the data in the model? </vt:lpstr>
      <vt:lpstr>EDA</vt:lpstr>
      <vt:lpstr>Data cleaning and findings</vt:lpstr>
      <vt:lpstr>Explore general NER </vt:lpstr>
      <vt:lpstr>Model Pipeline overview</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Readmission risk stratification model among heart failure patients </dc:title>
  <dc:creator>Microsoft Office User</dc:creator>
  <cp:lastModifiedBy>Microsoft Office User</cp:lastModifiedBy>
  <cp:revision>14</cp:revision>
  <dcterms:created xsi:type="dcterms:W3CDTF">2020-11-09T16:07:29Z</dcterms:created>
  <dcterms:modified xsi:type="dcterms:W3CDTF">2020-11-23T03:19:45Z</dcterms:modified>
</cp:coreProperties>
</file>